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92" r:id="rId3"/>
    <p:sldId id="293" r:id="rId4"/>
    <p:sldId id="305" r:id="rId5"/>
    <p:sldId id="294" r:id="rId6"/>
    <p:sldId id="296" r:id="rId7"/>
    <p:sldId id="312" r:id="rId8"/>
    <p:sldId id="313" r:id="rId9"/>
    <p:sldId id="295" r:id="rId10"/>
    <p:sldId id="299" r:id="rId11"/>
    <p:sldId id="306" r:id="rId12"/>
    <p:sldId id="297" r:id="rId13"/>
    <p:sldId id="298" r:id="rId14"/>
    <p:sldId id="300" r:id="rId15"/>
    <p:sldId id="301" r:id="rId16"/>
    <p:sldId id="303" r:id="rId17"/>
    <p:sldId id="302" r:id="rId18"/>
    <p:sldId id="309" r:id="rId19"/>
    <p:sldId id="310" r:id="rId20"/>
    <p:sldId id="311" r:id="rId21"/>
    <p:sldId id="304" r:id="rId22"/>
    <p:sldId id="261" r:id="rId23"/>
    <p:sldId id="307" r:id="rId24"/>
    <p:sldId id="308" r:id="rId2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61"/>
    <p:restoredTop sz="87035"/>
  </p:normalViewPr>
  <p:slideViewPr>
    <p:cSldViewPr snapToGrid="0" snapToObjects="1">
      <p:cViewPr varScale="1">
        <p:scale>
          <a:sx n="116" d="100"/>
          <a:sy n="116" d="100"/>
        </p:scale>
        <p:origin x="20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DB65B-E9A1-B74E-9086-1235FC9BD52F}" type="datetimeFigureOut">
              <a:rPr lang="en-CH" smtClean="0"/>
              <a:t>03.01.2024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7BC39-F1A2-124B-9C5E-E2AD379E15DA}" type="slidenum">
              <a:rPr lang="en-CH" smtClean="0"/>
              <a:t>‹#›</a:t>
            </a:fld>
            <a:endParaRPr lang="en-CH"/>
          </a:p>
        </p:txBody>
      </p:sp>
    </p:spTree>
    <p:extLst>
      <p:ext uri="{BB962C8B-B14F-4D97-AF65-F5344CB8AC3E}">
        <p14:creationId xmlns:p14="http://schemas.microsoft.com/office/powerpoint/2010/main" val="3477787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a:t>
            </a:fld>
            <a:endParaRPr lang="en-CH"/>
          </a:p>
        </p:txBody>
      </p:sp>
    </p:spTree>
    <p:extLst>
      <p:ext uri="{BB962C8B-B14F-4D97-AF65-F5344CB8AC3E}">
        <p14:creationId xmlns:p14="http://schemas.microsoft.com/office/powerpoint/2010/main" val="219923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t>
            </a:r>
            <a:r>
              <a:rPr lang="en-CH" dirty="0"/>
              <a:t>ust focusing on the right side one</a:t>
            </a:r>
          </a:p>
          <a:p>
            <a:endParaRPr lang="en-CH" dirty="0"/>
          </a:p>
          <a:p>
            <a:r>
              <a:rPr lang="en-CH" dirty="0"/>
              <a:t>Change the color of the label</a:t>
            </a:r>
          </a:p>
        </p:txBody>
      </p:sp>
      <p:sp>
        <p:nvSpPr>
          <p:cNvPr id="4" name="Slide Number Placeholder 3"/>
          <p:cNvSpPr>
            <a:spLocks noGrp="1"/>
          </p:cNvSpPr>
          <p:nvPr>
            <p:ph type="sldNum" sz="quarter" idx="5"/>
          </p:nvPr>
        </p:nvSpPr>
        <p:spPr/>
        <p:txBody>
          <a:bodyPr/>
          <a:lstStyle/>
          <a:p>
            <a:fld id="{EBF7BC39-F1A2-124B-9C5E-E2AD379E15DA}" type="slidenum">
              <a:rPr lang="en-CH" smtClean="0"/>
              <a:t>15</a:t>
            </a:fld>
            <a:endParaRPr lang="en-CH"/>
          </a:p>
        </p:txBody>
      </p:sp>
    </p:spTree>
    <p:extLst>
      <p:ext uri="{BB962C8B-B14F-4D97-AF65-F5344CB8AC3E}">
        <p14:creationId xmlns:p14="http://schemas.microsoft.com/office/powerpoint/2010/main" val="45117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17</a:t>
            </a:fld>
            <a:endParaRPr lang="en-CH"/>
          </a:p>
        </p:txBody>
      </p:sp>
    </p:spTree>
    <p:extLst>
      <p:ext uri="{BB962C8B-B14F-4D97-AF65-F5344CB8AC3E}">
        <p14:creationId xmlns:p14="http://schemas.microsoft.com/office/powerpoint/2010/main" val="160835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18</a:t>
            </a:fld>
            <a:endParaRPr lang="en-CH"/>
          </a:p>
        </p:txBody>
      </p:sp>
    </p:spTree>
    <p:extLst>
      <p:ext uri="{BB962C8B-B14F-4D97-AF65-F5344CB8AC3E}">
        <p14:creationId xmlns:p14="http://schemas.microsoft.com/office/powerpoint/2010/main" val="2480323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19</a:t>
            </a:fld>
            <a:endParaRPr lang="en-CH"/>
          </a:p>
        </p:txBody>
      </p:sp>
    </p:spTree>
    <p:extLst>
      <p:ext uri="{BB962C8B-B14F-4D97-AF65-F5344CB8AC3E}">
        <p14:creationId xmlns:p14="http://schemas.microsoft.com/office/powerpoint/2010/main" val="2502100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20</a:t>
            </a:fld>
            <a:endParaRPr lang="en-CH"/>
          </a:p>
        </p:txBody>
      </p:sp>
    </p:spTree>
    <p:extLst>
      <p:ext uri="{BB962C8B-B14F-4D97-AF65-F5344CB8AC3E}">
        <p14:creationId xmlns:p14="http://schemas.microsoft.com/office/powerpoint/2010/main" val="1498341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2</a:t>
            </a:fld>
            <a:endParaRPr lang="en-CH"/>
          </a:p>
        </p:txBody>
      </p:sp>
    </p:spTree>
    <p:extLst>
      <p:ext uri="{BB962C8B-B14F-4D97-AF65-F5344CB8AC3E}">
        <p14:creationId xmlns:p14="http://schemas.microsoft.com/office/powerpoint/2010/main" val="42489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During the two months of my work</a:t>
            </a:r>
          </a:p>
          <a:p>
            <a:r>
              <a:rPr lang="en-CH" dirty="0"/>
              <a:t>, Bilge and I work and meet 1-2 times a week to make sure the results we come up with align with what we expected, and also that the annotation results are interrpretable and make sense. And here are the list of deliverables that we previously agreed on</a:t>
            </a:r>
          </a:p>
        </p:txBody>
      </p:sp>
      <p:sp>
        <p:nvSpPr>
          <p:cNvPr id="4" name="Slide Number Placeholder 3"/>
          <p:cNvSpPr>
            <a:spLocks noGrp="1"/>
          </p:cNvSpPr>
          <p:nvPr>
            <p:ph type="sldNum" sz="quarter" idx="5"/>
          </p:nvPr>
        </p:nvSpPr>
        <p:spPr/>
        <p:txBody>
          <a:bodyPr/>
          <a:lstStyle/>
          <a:p>
            <a:fld id="{EBF7BC39-F1A2-124B-9C5E-E2AD379E15DA}" type="slidenum">
              <a:rPr lang="en-CH" smtClean="0"/>
              <a:t>3</a:t>
            </a:fld>
            <a:endParaRPr lang="en-CH"/>
          </a:p>
        </p:txBody>
      </p:sp>
    </p:spTree>
    <p:extLst>
      <p:ext uri="{BB962C8B-B14F-4D97-AF65-F5344CB8AC3E}">
        <p14:creationId xmlns:p14="http://schemas.microsoft.com/office/powerpoint/2010/main" val="3251537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Be brief with the information </a:t>
            </a:r>
          </a:p>
          <a:p>
            <a:endParaRPr lang="en-CH" dirty="0"/>
          </a:p>
          <a:p>
            <a:r>
              <a:rPr lang="en-CH" dirty="0"/>
              <a:t>Batch effect -&gt; coming from the same batch</a:t>
            </a:r>
          </a:p>
        </p:txBody>
      </p:sp>
      <p:sp>
        <p:nvSpPr>
          <p:cNvPr id="4" name="Slide Number Placeholder 3"/>
          <p:cNvSpPr>
            <a:spLocks noGrp="1"/>
          </p:cNvSpPr>
          <p:nvPr>
            <p:ph type="sldNum" sz="quarter" idx="5"/>
          </p:nvPr>
        </p:nvSpPr>
        <p:spPr/>
        <p:txBody>
          <a:bodyPr/>
          <a:lstStyle/>
          <a:p>
            <a:fld id="{EBF7BC39-F1A2-124B-9C5E-E2AD379E15DA}" type="slidenum">
              <a:rPr lang="en-CH" smtClean="0"/>
              <a:t>4</a:t>
            </a:fld>
            <a:endParaRPr lang="en-CH"/>
          </a:p>
        </p:txBody>
      </p:sp>
    </p:spTree>
    <p:extLst>
      <p:ext uri="{BB962C8B-B14F-4D97-AF65-F5344CB8AC3E}">
        <p14:creationId xmlns:p14="http://schemas.microsoft.com/office/powerpoint/2010/main" val="2948079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CH" dirty="0"/>
              <a:t>hange the filtering thresholds for the mt and rb (different strategies) </a:t>
            </a:r>
          </a:p>
          <a:p>
            <a:r>
              <a:rPr lang="en-CH" dirty="0"/>
              <a:t>-&gt; wording let her know the process</a:t>
            </a:r>
          </a:p>
          <a:p>
            <a:endParaRPr lang="en-CH" dirty="0"/>
          </a:p>
          <a:p>
            <a:r>
              <a:rPr lang="en-CH" dirty="0"/>
              <a:t>7 and 15 (best results)</a:t>
            </a:r>
          </a:p>
        </p:txBody>
      </p:sp>
      <p:sp>
        <p:nvSpPr>
          <p:cNvPr id="4" name="Slide Number Placeholder 3"/>
          <p:cNvSpPr>
            <a:spLocks noGrp="1"/>
          </p:cNvSpPr>
          <p:nvPr>
            <p:ph type="sldNum" sz="quarter" idx="5"/>
          </p:nvPr>
        </p:nvSpPr>
        <p:spPr/>
        <p:txBody>
          <a:bodyPr/>
          <a:lstStyle/>
          <a:p>
            <a:fld id="{EBF7BC39-F1A2-124B-9C5E-E2AD379E15DA}" type="slidenum">
              <a:rPr lang="en-CH" smtClean="0"/>
              <a:t>5</a:t>
            </a:fld>
            <a:endParaRPr lang="en-CH"/>
          </a:p>
        </p:txBody>
      </p:sp>
    </p:spTree>
    <p:extLst>
      <p:ext uri="{BB962C8B-B14F-4D97-AF65-F5344CB8AC3E}">
        <p14:creationId xmlns:p14="http://schemas.microsoft.com/office/powerpoint/2010/main" val="3841655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6</a:t>
            </a:fld>
            <a:endParaRPr lang="en-CH"/>
          </a:p>
        </p:txBody>
      </p:sp>
    </p:spTree>
    <p:extLst>
      <p:ext uri="{BB962C8B-B14F-4D97-AF65-F5344CB8AC3E}">
        <p14:creationId xmlns:p14="http://schemas.microsoft.com/office/powerpoint/2010/main" val="133079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7</a:t>
            </a:fld>
            <a:endParaRPr lang="en-CH"/>
          </a:p>
        </p:txBody>
      </p:sp>
    </p:spTree>
    <p:extLst>
      <p:ext uri="{BB962C8B-B14F-4D97-AF65-F5344CB8AC3E}">
        <p14:creationId xmlns:p14="http://schemas.microsoft.com/office/powerpoint/2010/main" val="2779271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a:t>
            </a:r>
            <a:r>
              <a:rPr lang="en-CH" b="1" dirty="0"/>
              <a:t>ata is clean. Quality is good. This is the cluster results</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11</a:t>
            </a:fld>
            <a:endParaRPr lang="en-CH"/>
          </a:p>
        </p:txBody>
      </p:sp>
    </p:spTree>
    <p:extLst>
      <p:ext uri="{BB962C8B-B14F-4D97-AF65-F5344CB8AC3E}">
        <p14:creationId xmlns:p14="http://schemas.microsoft.com/office/powerpoint/2010/main" val="299957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t>
            </a:r>
            <a:r>
              <a:rPr lang="en-CH" dirty="0"/>
              <a:t>ust focus on the cell type heatmap </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14</a:t>
            </a:fld>
            <a:endParaRPr lang="en-CH"/>
          </a:p>
        </p:txBody>
      </p:sp>
    </p:spTree>
    <p:extLst>
      <p:ext uri="{BB962C8B-B14F-4D97-AF65-F5344CB8AC3E}">
        <p14:creationId xmlns:p14="http://schemas.microsoft.com/office/powerpoint/2010/main" val="2883060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4DDD-B65F-C341-935C-FCB7F0516D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7537FA64-4959-DA4C-8260-79F54F5E4A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B0AF3201-AA27-2E4F-8396-7FB6A40133BE}"/>
              </a:ext>
            </a:extLst>
          </p:cNvPr>
          <p:cNvSpPr>
            <a:spLocks noGrp="1"/>
          </p:cNvSpPr>
          <p:nvPr>
            <p:ph type="dt" sz="half" idx="10"/>
          </p:nvPr>
        </p:nvSpPr>
        <p:spPr/>
        <p:txBody>
          <a:bodyPr/>
          <a:lstStyle/>
          <a:p>
            <a:fld id="{ED015CE0-A25D-F940-A5F8-73DFF519266A}" type="datetimeFigureOut">
              <a:rPr lang="en-CH" smtClean="0"/>
              <a:t>03.01.2024</a:t>
            </a:fld>
            <a:endParaRPr lang="en-CH"/>
          </a:p>
        </p:txBody>
      </p:sp>
      <p:sp>
        <p:nvSpPr>
          <p:cNvPr id="5" name="Footer Placeholder 4">
            <a:extLst>
              <a:ext uri="{FF2B5EF4-FFF2-40B4-BE49-F238E27FC236}">
                <a16:creationId xmlns:a16="http://schemas.microsoft.com/office/drawing/2014/main" id="{5354A366-7997-2C4A-9214-498678D443BD}"/>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418228D-0C66-3448-A71C-79133EB5826A}"/>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891739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DF04-7D37-CC47-A86A-F744F4109444}"/>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1C5981A8-EFBB-8C48-BAB9-168F43FC04C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DDCFEA9E-0638-994E-B82E-0E6C74A08E9A}"/>
              </a:ext>
            </a:extLst>
          </p:cNvPr>
          <p:cNvSpPr>
            <a:spLocks noGrp="1"/>
          </p:cNvSpPr>
          <p:nvPr>
            <p:ph type="dt" sz="half" idx="10"/>
          </p:nvPr>
        </p:nvSpPr>
        <p:spPr/>
        <p:txBody>
          <a:bodyPr/>
          <a:lstStyle/>
          <a:p>
            <a:fld id="{ED015CE0-A25D-F940-A5F8-73DFF519266A}" type="datetimeFigureOut">
              <a:rPr lang="en-CH" smtClean="0"/>
              <a:t>03.01.2024</a:t>
            </a:fld>
            <a:endParaRPr lang="en-CH"/>
          </a:p>
        </p:txBody>
      </p:sp>
      <p:sp>
        <p:nvSpPr>
          <p:cNvPr id="5" name="Footer Placeholder 4">
            <a:extLst>
              <a:ext uri="{FF2B5EF4-FFF2-40B4-BE49-F238E27FC236}">
                <a16:creationId xmlns:a16="http://schemas.microsoft.com/office/drawing/2014/main" id="{C25F08CF-B031-1648-8471-7BC6433DF68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0FFD973-1E4B-F541-BFC8-398865A1BCD5}"/>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390809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49B71A-3C59-C849-B620-2D2315458F0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09EF7B01-A065-3A49-8B91-B6355C6CB43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C0A22B5-C8F4-CC45-A991-DB9098BACB68}"/>
              </a:ext>
            </a:extLst>
          </p:cNvPr>
          <p:cNvSpPr>
            <a:spLocks noGrp="1"/>
          </p:cNvSpPr>
          <p:nvPr>
            <p:ph type="dt" sz="half" idx="10"/>
          </p:nvPr>
        </p:nvSpPr>
        <p:spPr/>
        <p:txBody>
          <a:bodyPr/>
          <a:lstStyle/>
          <a:p>
            <a:fld id="{ED015CE0-A25D-F940-A5F8-73DFF519266A}" type="datetimeFigureOut">
              <a:rPr lang="en-CH" smtClean="0"/>
              <a:t>03.01.2024</a:t>
            </a:fld>
            <a:endParaRPr lang="en-CH"/>
          </a:p>
        </p:txBody>
      </p:sp>
      <p:sp>
        <p:nvSpPr>
          <p:cNvPr id="5" name="Footer Placeholder 4">
            <a:extLst>
              <a:ext uri="{FF2B5EF4-FFF2-40B4-BE49-F238E27FC236}">
                <a16:creationId xmlns:a16="http://schemas.microsoft.com/office/drawing/2014/main" id="{31B49CC6-3C13-884E-A9F3-8CA25F24DAC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6F439F1E-2E76-6042-961E-36AD50279FC0}"/>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2476920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FEAAA-7480-CD41-B558-23858277BFA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C389C763-D401-4F42-A083-100D3C9131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D5CFD999-9448-9146-8BCB-003D420E974A}"/>
              </a:ext>
            </a:extLst>
          </p:cNvPr>
          <p:cNvSpPr>
            <a:spLocks noGrp="1"/>
          </p:cNvSpPr>
          <p:nvPr>
            <p:ph type="dt" sz="half" idx="10"/>
          </p:nvPr>
        </p:nvSpPr>
        <p:spPr/>
        <p:txBody>
          <a:bodyPr/>
          <a:lstStyle/>
          <a:p>
            <a:fld id="{ED015CE0-A25D-F940-A5F8-73DFF519266A}" type="datetimeFigureOut">
              <a:rPr lang="en-CH" smtClean="0"/>
              <a:t>03.01.2024</a:t>
            </a:fld>
            <a:endParaRPr lang="en-CH"/>
          </a:p>
        </p:txBody>
      </p:sp>
      <p:sp>
        <p:nvSpPr>
          <p:cNvPr id="5" name="Footer Placeholder 4">
            <a:extLst>
              <a:ext uri="{FF2B5EF4-FFF2-40B4-BE49-F238E27FC236}">
                <a16:creationId xmlns:a16="http://schemas.microsoft.com/office/drawing/2014/main" id="{EEC6B43B-A523-5447-BF33-9CCB12C1CE9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06A1755-1D74-C840-A6C1-AEAAA9AB32FC}"/>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760148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F3A3F-92F9-664D-BC11-CFA6715E68F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C893367F-FD6A-0B41-AA90-D8B8EDE4E6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72BAA1C-5588-ED40-961D-A48D09B2F8E5}"/>
              </a:ext>
            </a:extLst>
          </p:cNvPr>
          <p:cNvSpPr>
            <a:spLocks noGrp="1"/>
          </p:cNvSpPr>
          <p:nvPr>
            <p:ph type="dt" sz="half" idx="10"/>
          </p:nvPr>
        </p:nvSpPr>
        <p:spPr/>
        <p:txBody>
          <a:bodyPr/>
          <a:lstStyle/>
          <a:p>
            <a:fld id="{ED015CE0-A25D-F940-A5F8-73DFF519266A}" type="datetimeFigureOut">
              <a:rPr lang="en-CH" smtClean="0"/>
              <a:t>03.01.2024</a:t>
            </a:fld>
            <a:endParaRPr lang="en-CH"/>
          </a:p>
        </p:txBody>
      </p:sp>
      <p:sp>
        <p:nvSpPr>
          <p:cNvPr id="5" name="Footer Placeholder 4">
            <a:extLst>
              <a:ext uri="{FF2B5EF4-FFF2-40B4-BE49-F238E27FC236}">
                <a16:creationId xmlns:a16="http://schemas.microsoft.com/office/drawing/2014/main" id="{F399CF5C-9B3F-FE48-9274-27308DEC874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48FD844-E322-D142-BC42-FE484EBCB02D}"/>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906526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3EE0-DC98-D04E-AEC9-BB9BE9B5DD76}"/>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ED30E9-73A4-DB47-84D9-255EE8B670B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4483E807-5AD5-A945-9CE3-FE47B9EA1F8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7A5738BE-73F3-4244-98B9-7FA58290E788}"/>
              </a:ext>
            </a:extLst>
          </p:cNvPr>
          <p:cNvSpPr>
            <a:spLocks noGrp="1"/>
          </p:cNvSpPr>
          <p:nvPr>
            <p:ph type="dt" sz="half" idx="10"/>
          </p:nvPr>
        </p:nvSpPr>
        <p:spPr/>
        <p:txBody>
          <a:bodyPr/>
          <a:lstStyle/>
          <a:p>
            <a:fld id="{ED015CE0-A25D-F940-A5F8-73DFF519266A}" type="datetimeFigureOut">
              <a:rPr lang="en-CH" smtClean="0"/>
              <a:t>03.01.2024</a:t>
            </a:fld>
            <a:endParaRPr lang="en-CH"/>
          </a:p>
        </p:txBody>
      </p:sp>
      <p:sp>
        <p:nvSpPr>
          <p:cNvPr id="6" name="Footer Placeholder 5">
            <a:extLst>
              <a:ext uri="{FF2B5EF4-FFF2-40B4-BE49-F238E27FC236}">
                <a16:creationId xmlns:a16="http://schemas.microsoft.com/office/drawing/2014/main" id="{14642160-2D8A-7541-B4EC-030401BA640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542F199-AB3D-6841-832F-F744D9B3F968}"/>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2610401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85F64-4FE1-7B44-B3D5-B92DD0DB65E0}"/>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9F8F8BA5-AB80-8A44-B013-3DE8754FC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6F89771-67E0-6344-A015-7B63D378508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97E906B-22B3-9D4C-B724-8269E8407A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1BDA05-7B2C-514E-857A-3F8A450652C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88F7DF9C-3061-A64E-B6E7-40AF1F636BC7}"/>
              </a:ext>
            </a:extLst>
          </p:cNvPr>
          <p:cNvSpPr>
            <a:spLocks noGrp="1"/>
          </p:cNvSpPr>
          <p:nvPr>
            <p:ph type="dt" sz="half" idx="10"/>
          </p:nvPr>
        </p:nvSpPr>
        <p:spPr/>
        <p:txBody>
          <a:bodyPr/>
          <a:lstStyle/>
          <a:p>
            <a:fld id="{ED015CE0-A25D-F940-A5F8-73DFF519266A}" type="datetimeFigureOut">
              <a:rPr lang="en-CH" smtClean="0"/>
              <a:t>03.01.2024</a:t>
            </a:fld>
            <a:endParaRPr lang="en-CH"/>
          </a:p>
        </p:txBody>
      </p:sp>
      <p:sp>
        <p:nvSpPr>
          <p:cNvPr id="8" name="Footer Placeholder 7">
            <a:extLst>
              <a:ext uri="{FF2B5EF4-FFF2-40B4-BE49-F238E27FC236}">
                <a16:creationId xmlns:a16="http://schemas.microsoft.com/office/drawing/2014/main" id="{A597E03A-AF52-F749-B3A0-A3AE1157BDA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C83795E3-1800-E044-80B4-C33FF3C96E86}"/>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14267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D91E7-F78B-B74A-9D62-795E855FA179}"/>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CE37A542-A660-ED45-A48A-B6ABC035229B}"/>
              </a:ext>
            </a:extLst>
          </p:cNvPr>
          <p:cNvSpPr>
            <a:spLocks noGrp="1"/>
          </p:cNvSpPr>
          <p:nvPr>
            <p:ph type="dt" sz="half" idx="10"/>
          </p:nvPr>
        </p:nvSpPr>
        <p:spPr/>
        <p:txBody>
          <a:bodyPr/>
          <a:lstStyle/>
          <a:p>
            <a:fld id="{ED015CE0-A25D-F940-A5F8-73DFF519266A}" type="datetimeFigureOut">
              <a:rPr lang="en-CH" smtClean="0"/>
              <a:t>03.01.2024</a:t>
            </a:fld>
            <a:endParaRPr lang="en-CH"/>
          </a:p>
        </p:txBody>
      </p:sp>
      <p:sp>
        <p:nvSpPr>
          <p:cNvPr id="4" name="Footer Placeholder 3">
            <a:extLst>
              <a:ext uri="{FF2B5EF4-FFF2-40B4-BE49-F238E27FC236}">
                <a16:creationId xmlns:a16="http://schemas.microsoft.com/office/drawing/2014/main" id="{37E90D35-641F-9143-9596-00BA2C29E872}"/>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168C9EF-B667-8246-9185-051F5326D835}"/>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3790157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48059-0D04-9545-8B5A-9DC431F56410}"/>
              </a:ext>
            </a:extLst>
          </p:cNvPr>
          <p:cNvSpPr>
            <a:spLocks noGrp="1"/>
          </p:cNvSpPr>
          <p:nvPr>
            <p:ph type="dt" sz="half" idx="10"/>
          </p:nvPr>
        </p:nvSpPr>
        <p:spPr/>
        <p:txBody>
          <a:bodyPr/>
          <a:lstStyle/>
          <a:p>
            <a:fld id="{ED015CE0-A25D-F940-A5F8-73DFF519266A}" type="datetimeFigureOut">
              <a:rPr lang="en-CH" smtClean="0"/>
              <a:t>03.01.2024</a:t>
            </a:fld>
            <a:endParaRPr lang="en-CH"/>
          </a:p>
        </p:txBody>
      </p:sp>
      <p:sp>
        <p:nvSpPr>
          <p:cNvPr id="3" name="Footer Placeholder 2">
            <a:extLst>
              <a:ext uri="{FF2B5EF4-FFF2-40B4-BE49-F238E27FC236}">
                <a16:creationId xmlns:a16="http://schemas.microsoft.com/office/drawing/2014/main" id="{A31638D1-986B-E94C-81A2-015A943E848C}"/>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B0D2AFEF-6CAC-EE4E-A863-B7261C3DA91C}"/>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695349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D046-DF70-744D-8951-B9328DBB70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A9F7E970-7375-644F-B187-DD8762C06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FBA7DD3-53E4-CB43-AFCF-5D53956E5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AE850B-BA05-FA47-AC27-4B1E407244B4}"/>
              </a:ext>
            </a:extLst>
          </p:cNvPr>
          <p:cNvSpPr>
            <a:spLocks noGrp="1"/>
          </p:cNvSpPr>
          <p:nvPr>
            <p:ph type="dt" sz="half" idx="10"/>
          </p:nvPr>
        </p:nvSpPr>
        <p:spPr/>
        <p:txBody>
          <a:bodyPr/>
          <a:lstStyle/>
          <a:p>
            <a:fld id="{ED015CE0-A25D-F940-A5F8-73DFF519266A}" type="datetimeFigureOut">
              <a:rPr lang="en-CH" smtClean="0"/>
              <a:t>03.01.2024</a:t>
            </a:fld>
            <a:endParaRPr lang="en-CH"/>
          </a:p>
        </p:txBody>
      </p:sp>
      <p:sp>
        <p:nvSpPr>
          <p:cNvPr id="6" name="Footer Placeholder 5">
            <a:extLst>
              <a:ext uri="{FF2B5EF4-FFF2-40B4-BE49-F238E27FC236}">
                <a16:creationId xmlns:a16="http://schemas.microsoft.com/office/drawing/2014/main" id="{EBC91990-75BA-7147-B47E-7937D6036BB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7D5A04F-499A-5840-862E-95C4ACF0DE93}"/>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922068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D90A-58B5-EF4F-A56D-391444B3DFE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2A133D5-1955-244B-B187-F820575A1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B1FBA07E-B0A4-474B-9B71-144E683551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100BF52-A8EB-7347-9FF9-2DD171279312}"/>
              </a:ext>
            </a:extLst>
          </p:cNvPr>
          <p:cNvSpPr>
            <a:spLocks noGrp="1"/>
          </p:cNvSpPr>
          <p:nvPr>
            <p:ph type="dt" sz="half" idx="10"/>
          </p:nvPr>
        </p:nvSpPr>
        <p:spPr/>
        <p:txBody>
          <a:bodyPr/>
          <a:lstStyle/>
          <a:p>
            <a:fld id="{ED015CE0-A25D-F940-A5F8-73DFF519266A}" type="datetimeFigureOut">
              <a:rPr lang="en-CH" smtClean="0"/>
              <a:t>03.01.2024</a:t>
            </a:fld>
            <a:endParaRPr lang="en-CH"/>
          </a:p>
        </p:txBody>
      </p:sp>
      <p:sp>
        <p:nvSpPr>
          <p:cNvPr id="6" name="Footer Placeholder 5">
            <a:extLst>
              <a:ext uri="{FF2B5EF4-FFF2-40B4-BE49-F238E27FC236}">
                <a16:creationId xmlns:a16="http://schemas.microsoft.com/office/drawing/2014/main" id="{344C46CD-2F7E-F242-8B8C-353A9411C83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CC8B82D0-D9FF-1A48-BE22-9742A763DF20}"/>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65101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A74C9-E450-394B-A4E7-504532FD34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15FAE2CE-0C60-B44F-9569-AC95F81D39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69E45EC-39E5-C245-9F8E-A6ADA6854E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15CE0-A25D-F940-A5F8-73DFF519266A}" type="datetimeFigureOut">
              <a:rPr lang="en-CH" smtClean="0"/>
              <a:t>03.01.2024</a:t>
            </a:fld>
            <a:endParaRPr lang="en-CH"/>
          </a:p>
        </p:txBody>
      </p:sp>
      <p:sp>
        <p:nvSpPr>
          <p:cNvPr id="5" name="Footer Placeholder 4">
            <a:extLst>
              <a:ext uri="{FF2B5EF4-FFF2-40B4-BE49-F238E27FC236}">
                <a16:creationId xmlns:a16="http://schemas.microsoft.com/office/drawing/2014/main" id="{83175804-F3F3-C943-BB85-7B6EB4EA7E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10E3AA4A-F7B7-F64C-925B-2B2CC67DA1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850079-F48E-9D44-BA62-B141983B41F7}" type="slidenum">
              <a:rPr lang="en-CH" smtClean="0"/>
              <a:t>‹#›</a:t>
            </a:fld>
            <a:endParaRPr lang="en-CH"/>
          </a:p>
        </p:txBody>
      </p:sp>
    </p:spTree>
    <p:extLst>
      <p:ext uri="{BB962C8B-B14F-4D97-AF65-F5344CB8AC3E}">
        <p14:creationId xmlns:p14="http://schemas.microsoft.com/office/powerpoint/2010/main" val="2333974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BCB5-CE72-9748-982A-376345C36181}"/>
              </a:ext>
            </a:extLst>
          </p:cNvPr>
          <p:cNvSpPr>
            <a:spLocks noGrp="1"/>
          </p:cNvSpPr>
          <p:nvPr>
            <p:ph type="ctrTitle"/>
          </p:nvPr>
        </p:nvSpPr>
        <p:spPr/>
        <p:txBody>
          <a:bodyPr>
            <a:normAutofit/>
          </a:bodyPr>
          <a:lstStyle/>
          <a:p>
            <a:pPr algn="l"/>
            <a:r>
              <a:rPr lang="en-GB" b="1" dirty="0">
                <a:latin typeface="Cambria" panose="02040503050406030204" pitchFamily="18" charset="0"/>
                <a:ea typeface="Apple Symbols" panose="02000000000000000000" pitchFamily="2" charset="-79"/>
                <a:cs typeface="Arial" panose="020B0604020202020204" pitchFamily="34" charset="0"/>
              </a:rPr>
              <a:t>Microglial </a:t>
            </a:r>
            <a:r>
              <a:rPr lang="en-GB" b="1" dirty="0" err="1">
                <a:latin typeface="Cambria" panose="02040503050406030204" pitchFamily="18" charset="0"/>
                <a:ea typeface="Apple Symbols" panose="02000000000000000000" pitchFamily="2" charset="-79"/>
                <a:cs typeface="Arial" panose="020B0604020202020204" pitchFamily="34" charset="0"/>
              </a:rPr>
              <a:t>scRNA</a:t>
            </a:r>
            <a:r>
              <a:rPr lang="en-GB" b="1" dirty="0">
                <a:latin typeface="Cambria" panose="02040503050406030204" pitchFamily="18" charset="0"/>
                <a:ea typeface="Apple Symbols" panose="02000000000000000000" pitchFamily="2" charset="-79"/>
                <a:cs typeface="Arial" panose="020B0604020202020204" pitchFamily="34" charset="0"/>
              </a:rPr>
              <a:t> Cluster Annotation</a:t>
            </a:r>
            <a:endParaRPr lang="en-CH" dirty="0">
              <a:latin typeface="Cambria" panose="02040503050406030204" pitchFamily="18" charset="0"/>
              <a:ea typeface="Apple Symbols" panose="02000000000000000000" pitchFamily="2" charset="-79"/>
              <a:cs typeface="Arial" panose="020B0604020202020204" pitchFamily="34" charset="0"/>
            </a:endParaRPr>
          </a:p>
        </p:txBody>
      </p:sp>
      <p:sp>
        <p:nvSpPr>
          <p:cNvPr id="3" name="Subtitle 2">
            <a:extLst>
              <a:ext uri="{FF2B5EF4-FFF2-40B4-BE49-F238E27FC236}">
                <a16:creationId xmlns:a16="http://schemas.microsoft.com/office/drawing/2014/main" id="{5997C989-60B9-2E4F-B024-2B2FBC032485}"/>
              </a:ext>
            </a:extLst>
          </p:cNvPr>
          <p:cNvSpPr>
            <a:spLocks noGrp="1"/>
          </p:cNvSpPr>
          <p:nvPr>
            <p:ph type="subTitle" idx="1"/>
          </p:nvPr>
        </p:nvSpPr>
        <p:spPr>
          <a:xfrm>
            <a:off x="1524000" y="4540188"/>
            <a:ext cx="9144000" cy="1655762"/>
          </a:xfrm>
        </p:spPr>
        <p:txBody>
          <a:bodyPr>
            <a:normAutofit/>
          </a:bodyPr>
          <a:lstStyle/>
          <a:p>
            <a:pPr algn="l"/>
            <a:r>
              <a:rPr lang="en-CH" sz="2000" b="1" dirty="0">
                <a:latin typeface="Helvetica" pitchFamily="2" charset="0"/>
                <a:cs typeface="Calibri" panose="020F0502020204030204" pitchFamily="34" charset="0"/>
              </a:rPr>
              <a:t>Jieran Sun</a:t>
            </a:r>
          </a:p>
          <a:p>
            <a:pPr algn="l"/>
            <a:r>
              <a:rPr lang="en-CH" sz="2000" b="1" dirty="0">
                <a:latin typeface="Helvetica" pitchFamily="2" charset="0"/>
                <a:cs typeface="Calibri" panose="020F0502020204030204" pitchFamily="34" charset="0"/>
              </a:rPr>
              <a:t>Bilge </a:t>
            </a:r>
            <a:r>
              <a:rPr lang="en-GB" sz="2000" b="1" dirty="0" err="1">
                <a:latin typeface="Helvetica" pitchFamily="2" charset="0"/>
                <a:cs typeface="Calibri" panose="020F0502020204030204" pitchFamily="34" charset="0"/>
              </a:rPr>
              <a:t>Ugursu</a:t>
            </a:r>
            <a:r>
              <a:rPr lang="en-GB" sz="2000" b="1" dirty="0">
                <a:latin typeface="Helvetica" pitchFamily="2" charset="0"/>
                <a:cs typeface="Calibri" panose="020F0502020204030204" pitchFamily="34" charset="0"/>
              </a:rPr>
              <a:t>, Susanne Wolf</a:t>
            </a:r>
            <a:endParaRPr lang="en-CH" sz="2000" b="1" dirty="0">
              <a:latin typeface="Helvetica" pitchFamily="2" charset="0"/>
              <a:cs typeface="Calibri" panose="020F0502020204030204" pitchFamily="34" charset="0"/>
            </a:endParaRPr>
          </a:p>
          <a:p>
            <a:pPr algn="l"/>
            <a:r>
              <a:rPr lang="en-CH" sz="2000" b="1" dirty="0">
                <a:latin typeface="Helvetica" pitchFamily="2" charset="0"/>
                <a:cs typeface="Calibri" panose="020F0502020204030204" pitchFamily="34" charset="0"/>
              </a:rPr>
              <a:t>0</a:t>
            </a:r>
            <a:r>
              <a:rPr lang="en-US" altLang="zh-CN" sz="2000" b="1" dirty="0">
                <a:latin typeface="Helvetica" pitchFamily="2" charset="0"/>
                <a:cs typeface="Calibri" panose="020F0502020204030204" pitchFamily="34" charset="0"/>
              </a:rPr>
              <a:t>3</a:t>
            </a:r>
            <a:r>
              <a:rPr lang="en-CH" sz="2000" b="1" dirty="0">
                <a:latin typeface="Helvetica" pitchFamily="2" charset="0"/>
                <a:cs typeface="Calibri" panose="020F0502020204030204" pitchFamily="34" charset="0"/>
              </a:rPr>
              <a:t>/0</a:t>
            </a:r>
            <a:r>
              <a:rPr lang="en-US" altLang="zh-CN" sz="2000" b="1" dirty="0">
                <a:latin typeface="Helvetica" pitchFamily="2" charset="0"/>
                <a:cs typeface="Calibri" panose="020F0502020204030204" pitchFamily="34" charset="0"/>
              </a:rPr>
              <a:t>1</a:t>
            </a:r>
            <a:r>
              <a:rPr lang="en-CH" sz="2000" b="1" dirty="0">
                <a:latin typeface="Helvetica" pitchFamily="2" charset="0"/>
                <a:cs typeface="Calibri" panose="020F0502020204030204" pitchFamily="34" charset="0"/>
              </a:rPr>
              <a:t>/202</a:t>
            </a:r>
            <a:r>
              <a:rPr lang="en-US" altLang="zh-CN" sz="2000" b="1">
                <a:latin typeface="Helvetica" pitchFamily="2" charset="0"/>
                <a:cs typeface="Calibri" panose="020F0502020204030204" pitchFamily="34" charset="0"/>
              </a:rPr>
              <a:t>4</a:t>
            </a:r>
            <a:endParaRPr lang="en-CH" sz="2000" b="1" dirty="0">
              <a:latin typeface="Helvetica" pitchFamily="2" charset="0"/>
              <a:cs typeface="Calibri" panose="020F0502020204030204" pitchFamily="34" charset="0"/>
            </a:endParaRPr>
          </a:p>
        </p:txBody>
      </p:sp>
    </p:spTree>
    <p:extLst>
      <p:ext uri="{BB962C8B-B14F-4D97-AF65-F5344CB8AC3E}">
        <p14:creationId xmlns:p14="http://schemas.microsoft.com/office/powerpoint/2010/main" val="2006358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CFD92CD-98C2-3844-BC95-B014DB636554}"/>
              </a:ext>
            </a:extLst>
          </p:cNvPr>
          <p:cNvPicPr>
            <a:picLocks noChangeAspect="1"/>
          </p:cNvPicPr>
          <p:nvPr/>
        </p:nvPicPr>
        <p:blipFill>
          <a:blip r:embed="rId2"/>
          <a:srcRect/>
          <a:stretch/>
        </p:blipFill>
        <p:spPr>
          <a:xfrm>
            <a:off x="5629865" y="1378624"/>
            <a:ext cx="5604984" cy="3756789"/>
          </a:xfrm>
          <a:prstGeom prst="rect">
            <a:avLst/>
          </a:prstGeom>
        </p:spPr>
      </p:pic>
      <p:pic>
        <p:nvPicPr>
          <p:cNvPr id="6" name="Picture 5">
            <a:extLst>
              <a:ext uri="{FF2B5EF4-FFF2-40B4-BE49-F238E27FC236}">
                <a16:creationId xmlns:a16="http://schemas.microsoft.com/office/drawing/2014/main" id="{D7016A7A-9EF5-C04F-A415-63AFFA7F0208}"/>
              </a:ext>
            </a:extLst>
          </p:cNvPr>
          <p:cNvPicPr>
            <a:picLocks noChangeAspect="1"/>
          </p:cNvPicPr>
          <p:nvPr/>
        </p:nvPicPr>
        <p:blipFill>
          <a:blip r:embed="rId3"/>
          <a:srcRect/>
          <a:stretch/>
        </p:blipFill>
        <p:spPr>
          <a:xfrm>
            <a:off x="673100" y="5052709"/>
            <a:ext cx="10337800" cy="1752599"/>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Automatic Annotation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7" name="Rectangle 6">
            <a:extLst>
              <a:ext uri="{FF2B5EF4-FFF2-40B4-BE49-F238E27FC236}">
                <a16:creationId xmlns:a16="http://schemas.microsoft.com/office/drawing/2014/main" id="{90783673-5F83-ED4C-AD23-C6D080F8B898}"/>
              </a:ext>
            </a:extLst>
          </p:cNvPr>
          <p:cNvSpPr/>
          <p:nvPr/>
        </p:nvSpPr>
        <p:spPr>
          <a:xfrm>
            <a:off x="675295" y="5167312"/>
            <a:ext cx="10260560" cy="6517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Curved Connector 7">
            <a:extLst>
              <a:ext uri="{FF2B5EF4-FFF2-40B4-BE49-F238E27FC236}">
                <a16:creationId xmlns:a16="http://schemas.microsoft.com/office/drawing/2014/main" id="{E681E182-DABE-F24F-B834-E885A932ADF9}"/>
              </a:ext>
            </a:extLst>
          </p:cNvPr>
          <p:cNvCxnSpPr>
            <a:cxnSpLocks/>
            <a:stCxn id="7" idx="0"/>
            <a:endCxn id="21" idx="3"/>
          </p:cNvCxnSpPr>
          <p:nvPr/>
        </p:nvCxnSpPr>
        <p:spPr>
          <a:xfrm rot="16200000" flipV="1">
            <a:off x="4686554" y="4048290"/>
            <a:ext cx="1943382" cy="294661"/>
          </a:xfrm>
          <a:prstGeom prst="curvedConnector2">
            <a:avLst/>
          </a:prstGeom>
          <a:ln w="12700">
            <a:solidFill>
              <a:schemeClr val="accent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FECC081-2F62-7C48-9458-BD7888B6CC2F}"/>
              </a:ext>
            </a:extLst>
          </p:cNvPr>
          <p:cNvPicPr>
            <a:picLocks noChangeAspect="1"/>
          </p:cNvPicPr>
          <p:nvPr/>
        </p:nvPicPr>
        <p:blipFill>
          <a:blip r:embed="rId4"/>
          <a:srcRect/>
          <a:stretch/>
        </p:blipFill>
        <p:spPr>
          <a:xfrm>
            <a:off x="719248" y="1337849"/>
            <a:ext cx="4791666" cy="3772162"/>
          </a:xfrm>
          <a:prstGeom prst="rect">
            <a:avLst/>
          </a:prstGeom>
        </p:spPr>
      </p:pic>
    </p:spTree>
    <p:extLst>
      <p:ext uri="{BB962C8B-B14F-4D97-AF65-F5344CB8AC3E}">
        <p14:creationId xmlns:p14="http://schemas.microsoft.com/office/powerpoint/2010/main" val="4216327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652F6419-EB1E-2A4F-AF65-301EE19AFD30}"/>
              </a:ext>
            </a:extLst>
          </p:cNvPr>
          <p:cNvPicPr>
            <a:picLocks noChangeAspect="1"/>
          </p:cNvPicPr>
          <p:nvPr/>
        </p:nvPicPr>
        <p:blipFill>
          <a:blip r:embed="rId3"/>
          <a:srcRect/>
          <a:stretch/>
        </p:blipFill>
        <p:spPr>
          <a:xfrm>
            <a:off x="719248" y="1337849"/>
            <a:ext cx="4791666" cy="3772162"/>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Automatic Annotation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7" name="Oval 6">
            <a:extLst>
              <a:ext uri="{FF2B5EF4-FFF2-40B4-BE49-F238E27FC236}">
                <a16:creationId xmlns:a16="http://schemas.microsoft.com/office/drawing/2014/main" id="{8EEF260E-8043-8F4C-8744-C7CAF2A2EDA1}"/>
              </a:ext>
            </a:extLst>
          </p:cNvPr>
          <p:cNvSpPr/>
          <p:nvPr/>
        </p:nvSpPr>
        <p:spPr>
          <a:xfrm>
            <a:off x="796669" y="2389723"/>
            <a:ext cx="1552965" cy="11042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45306C3C-C17E-2E40-978D-B82C0B93A1B4}"/>
              </a:ext>
            </a:extLst>
          </p:cNvPr>
          <p:cNvSpPr/>
          <p:nvPr/>
        </p:nvSpPr>
        <p:spPr>
          <a:xfrm rot="1389402">
            <a:off x="2464557" y="2190113"/>
            <a:ext cx="2016328" cy="24824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Curved Connector 7">
            <a:extLst>
              <a:ext uri="{FF2B5EF4-FFF2-40B4-BE49-F238E27FC236}">
                <a16:creationId xmlns:a16="http://schemas.microsoft.com/office/drawing/2014/main" id="{8294B2C5-8E43-DB4D-9107-E4F9E2A5315B}"/>
              </a:ext>
            </a:extLst>
          </p:cNvPr>
          <p:cNvCxnSpPr>
            <a:cxnSpLocks/>
            <a:stCxn id="7" idx="4"/>
            <a:endCxn id="9" idx="3"/>
          </p:cNvCxnSpPr>
          <p:nvPr/>
        </p:nvCxnSpPr>
        <p:spPr>
          <a:xfrm rot="16200000" flipH="1">
            <a:off x="1790659" y="3276469"/>
            <a:ext cx="463968" cy="898983"/>
          </a:xfrm>
          <a:prstGeom prst="curvedConnector3">
            <a:avLst>
              <a:gd name="adj1" fmla="val 144765"/>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91A53C3-F628-6644-98C0-C57D09309296}"/>
              </a:ext>
            </a:extLst>
          </p:cNvPr>
          <p:cNvPicPr>
            <a:picLocks noChangeAspect="1"/>
          </p:cNvPicPr>
          <p:nvPr/>
        </p:nvPicPr>
        <p:blipFill>
          <a:blip r:embed="rId4"/>
          <a:srcRect/>
          <a:stretch/>
        </p:blipFill>
        <p:spPr>
          <a:xfrm>
            <a:off x="673100" y="5052709"/>
            <a:ext cx="10337800" cy="1752599"/>
          </a:xfrm>
          <a:prstGeom prst="rect">
            <a:avLst/>
          </a:prstGeom>
        </p:spPr>
      </p:pic>
      <p:sp>
        <p:nvSpPr>
          <p:cNvPr id="35" name="Rectangle 34">
            <a:extLst>
              <a:ext uri="{FF2B5EF4-FFF2-40B4-BE49-F238E27FC236}">
                <a16:creationId xmlns:a16="http://schemas.microsoft.com/office/drawing/2014/main" id="{474347DF-C329-264D-B502-399457BC868A}"/>
              </a:ext>
            </a:extLst>
          </p:cNvPr>
          <p:cNvSpPr/>
          <p:nvPr/>
        </p:nvSpPr>
        <p:spPr>
          <a:xfrm>
            <a:off x="675295" y="5167312"/>
            <a:ext cx="10260560" cy="6517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37" name="Picture 36">
            <a:extLst>
              <a:ext uri="{FF2B5EF4-FFF2-40B4-BE49-F238E27FC236}">
                <a16:creationId xmlns:a16="http://schemas.microsoft.com/office/drawing/2014/main" id="{CC37247D-97F2-564B-A055-56A41CC79292}"/>
              </a:ext>
            </a:extLst>
          </p:cNvPr>
          <p:cNvPicPr>
            <a:picLocks noChangeAspect="1"/>
          </p:cNvPicPr>
          <p:nvPr/>
        </p:nvPicPr>
        <p:blipFill>
          <a:blip r:embed="rId5"/>
          <a:srcRect/>
          <a:stretch/>
        </p:blipFill>
        <p:spPr>
          <a:xfrm>
            <a:off x="5629865" y="1378624"/>
            <a:ext cx="5604984" cy="3756789"/>
          </a:xfrm>
          <a:prstGeom prst="rect">
            <a:avLst/>
          </a:prstGeom>
        </p:spPr>
      </p:pic>
    </p:spTree>
    <p:extLst>
      <p:ext uri="{BB962C8B-B14F-4D97-AF65-F5344CB8AC3E}">
        <p14:creationId xmlns:p14="http://schemas.microsoft.com/office/powerpoint/2010/main" val="775036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3FB042B-0450-A440-A470-ECCB60B339EF}"/>
              </a:ext>
            </a:extLst>
          </p:cNvPr>
          <p:cNvPicPr>
            <a:picLocks noChangeAspect="1"/>
          </p:cNvPicPr>
          <p:nvPr/>
        </p:nvPicPr>
        <p:blipFill>
          <a:blip r:embed="rId2"/>
          <a:srcRect/>
          <a:stretch/>
        </p:blipFill>
        <p:spPr>
          <a:xfrm>
            <a:off x="1088599" y="1409945"/>
            <a:ext cx="4343574" cy="3422210"/>
          </a:xfrm>
          <a:prstGeom prst="rect">
            <a:avLst/>
          </a:prstGeom>
        </p:spPr>
      </p:pic>
      <p:pic>
        <p:nvPicPr>
          <p:cNvPr id="12" name="Picture 11">
            <a:extLst>
              <a:ext uri="{FF2B5EF4-FFF2-40B4-BE49-F238E27FC236}">
                <a16:creationId xmlns:a16="http://schemas.microsoft.com/office/drawing/2014/main" id="{3797C299-E03E-F643-80B9-50975D091DAA}"/>
              </a:ext>
            </a:extLst>
          </p:cNvPr>
          <p:cNvPicPr>
            <a:picLocks noChangeAspect="1"/>
          </p:cNvPicPr>
          <p:nvPr/>
        </p:nvPicPr>
        <p:blipFill>
          <a:blip r:embed="rId3"/>
          <a:srcRect/>
          <a:stretch/>
        </p:blipFill>
        <p:spPr>
          <a:xfrm>
            <a:off x="5600374" y="1320871"/>
            <a:ext cx="5304332" cy="3555275"/>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Manual adjustment </a:t>
            </a:r>
            <a:r>
              <a:rPr lang="en-CH" sz="2400" b="1" dirty="0">
                <a:latin typeface="Helvetica" pitchFamily="2" charset="0"/>
              </a:rPr>
              <a:t>(with Bilge)</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6" name="Picture 5" descr="Table&#10;&#10;Description automatically generated">
            <a:extLst>
              <a:ext uri="{FF2B5EF4-FFF2-40B4-BE49-F238E27FC236}">
                <a16:creationId xmlns:a16="http://schemas.microsoft.com/office/drawing/2014/main" id="{D7016A7A-9EF5-C04F-A415-63AFFA7F0208}"/>
              </a:ext>
            </a:extLst>
          </p:cNvPr>
          <p:cNvPicPr>
            <a:picLocks noChangeAspect="1"/>
          </p:cNvPicPr>
          <p:nvPr/>
        </p:nvPicPr>
        <p:blipFill>
          <a:blip r:embed="rId4"/>
          <a:stretch>
            <a:fillRect/>
          </a:stretch>
        </p:blipFill>
        <p:spPr>
          <a:xfrm>
            <a:off x="673100" y="5014609"/>
            <a:ext cx="10337800" cy="1828800"/>
          </a:xfrm>
          <a:prstGeom prst="rect">
            <a:avLst/>
          </a:prstGeom>
        </p:spPr>
      </p:pic>
      <p:sp>
        <p:nvSpPr>
          <p:cNvPr id="7" name="Rectangle 6">
            <a:extLst>
              <a:ext uri="{FF2B5EF4-FFF2-40B4-BE49-F238E27FC236}">
                <a16:creationId xmlns:a16="http://schemas.microsoft.com/office/drawing/2014/main" id="{24DC95D5-B49A-DC48-828E-3BC0E6CDA43D}"/>
              </a:ext>
            </a:extLst>
          </p:cNvPr>
          <p:cNvSpPr/>
          <p:nvPr/>
        </p:nvSpPr>
        <p:spPr>
          <a:xfrm>
            <a:off x="982494" y="5087566"/>
            <a:ext cx="9922212" cy="6517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extBox 7">
            <a:extLst>
              <a:ext uri="{FF2B5EF4-FFF2-40B4-BE49-F238E27FC236}">
                <a16:creationId xmlns:a16="http://schemas.microsoft.com/office/drawing/2014/main" id="{A7259E14-06F9-9747-9AA6-A550D5B4DDFB}"/>
              </a:ext>
            </a:extLst>
          </p:cNvPr>
          <p:cNvSpPr txBox="1"/>
          <p:nvPr/>
        </p:nvSpPr>
        <p:spPr>
          <a:xfrm>
            <a:off x="2608871" y="4528225"/>
            <a:ext cx="1459149" cy="523220"/>
          </a:xfrm>
          <a:prstGeom prst="rect">
            <a:avLst/>
          </a:prstGeom>
          <a:noFill/>
        </p:spPr>
        <p:txBody>
          <a:bodyPr wrap="square" rtlCol="0">
            <a:spAutoFit/>
          </a:bodyPr>
          <a:lstStyle/>
          <a:p>
            <a:r>
              <a:rPr lang="en-CH" sz="1400" dirty="0">
                <a:solidFill>
                  <a:schemeClr val="accent1">
                    <a:lumMod val="75000"/>
                  </a:schemeClr>
                </a:solidFill>
                <a:latin typeface="Helvetica" pitchFamily="2" charset="0"/>
              </a:rPr>
              <a:t>Pre-active Microglia (PAM)</a:t>
            </a:r>
          </a:p>
        </p:txBody>
      </p:sp>
      <p:sp>
        <p:nvSpPr>
          <p:cNvPr id="9" name="TextBox 8">
            <a:extLst>
              <a:ext uri="{FF2B5EF4-FFF2-40B4-BE49-F238E27FC236}">
                <a16:creationId xmlns:a16="http://schemas.microsoft.com/office/drawing/2014/main" id="{B4A63B9B-F8AD-814C-937B-A696C193E132}"/>
              </a:ext>
            </a:extLst>
          </p:cNvPr>
          <p:cNvSpPr txBox="1"/>
          <p:nvPr/>
        </p:nvSpPr>
        <p:spPr>
          <a:xfrm>
            <a:off x="6653720" y="4781413"/>
            <a:ext cx="622570" cy="307777"/>
          </a:xfrm>
          <a:prstGeom prst="rect">
            <a:avLst/>
          </a:prstGeom>
          <a:noFill/>
        </p:spPr>
        <p:txBody>
          <a:bodyPr wrap="square" rtlCol="0">
            <a:spAutoFit/>
          </a:bodyPr>
          <a:lstStyle/>
          <a:p>
            <a:r>
              <a:rPr lang="en-CH" sz="1400" dirty="0">
                <a:solidFill>
                  <a:schemeClr val="accent1">
                    <a:lumMod val="75000"/>
                  </a:schemeClr>
                </a:solidFill>
                <a:latin typeface="Helvetica" pitchFamily="2" charset="0"/>
              </a:rPr>
              <a:t>IFM-I</a:t>
            </a:r>
          </a:p>
        </p:txBody>
      </p:sp>
      <p:sp>
        <p:nvSpPr>
          <p:cNvPr id="10" name="TextBox 9">
            <a:extLst>
              <a:ext uri="{FF2B5EF4-FFF2-40B4-BE49-F238E27FC236}">
                <a16:creationId xmlns:a16="http://schemas.microsoft.com/office/drawing/2014/main" id="{29473AC4-7CC0-4D4C-98F4-649DB3C45621}"/>
              </a:ext>
            </a:extLst>
          </p:cNvPr>
          <p:cNvSpPr txBox="1"/>
          <p:nvPr/>
        </p:nvSpPr>
        <p:spPr>
          <a:xfrm>
            <a:off x="7442435" y="4793025"/>
            <a:ext cx="704716" cy="307777"/>
          </a:xfrm>
          <a:prstGeom prst="rect">
            <a:avLst/>
          </a:prstGeom>
          <a:noFill/>
        </p:spPr>
        <p:txBody>
          <a:bodyPr wrap="square" rtlCol="0">
            <a:spAutoFit/>
          </a:bodyPr>
          <a:lstStyle/>
          <a:p>
            <a:r>
              <a:rPr lang="en-CH" sz="1400" dirty="0">
                <a:solidFill>
                  <a:schemeClr val="accent1">
                    <a:lumMod val="75000"/>
                  </a:schemeClr>
                </a:solidFill>
                <a:latin typeface="Helvetica" pitchFamily="2" charset="0"/>
              </a:rPr>
              <a:t>IFM-II</a:t>
            </a:r>
          </a:p>
        </p:txBody>
      </p:sp>
    </p:spTree>
    <p:extLst>
      <p:ext uri="{BB962C8B-B14F-4D97-AF65-F5344CB8AC3E}">
        <p14:creationId xmlns:p14="http://schemas.microsoft.com/office/powerpoint/2010/main" val="2042235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F69730C-8F26-E743-BE8A-21A0AB7FA0FF}"/>
              </a:ext>
            </a:extLst>
          </p:cNvPr>
          <p:cNvPicPr>
            <a:picLocks noChangeAspect="1"/>
          </p:cNvPicPr>
          <p:nvPr/>
        </p:nvPicPr>
        <p:blipFill>
          <a:blip r:embed="rId2"/>
          <a:srcRect/>
          <a:stretch/>
        </p:blipFill>
        <p:spPr>
          <a:xfrm>
            <a:off x="420394" y="1353987"/>
            <a:ext cx="7536079" cy="5138888"/>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Annotation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15" name="Picture 14" descr="Table&#10;&#10;Description automatically generated">
            <a:extLst>
              <a:ext uri="{FF2B5EF4-FFF2-40B4-BE49-F238E27FC236}">
                <a16:creationId xmlns:a16="http://schemas.microsoft.com/office/drawing/2014/main" id="{AE3A1070-3F71-8744-AD36-7E8D88491986}"/>
              </a:ext>
            </a:extLst>
          </p:cNvPr>
          <p:cNvPicPr>
            <a:picLocks noChangeAspect="1"/>
          </p:cNvPicPr>
          <p:nvPr/>
        </p:nvPicPr>
        <p:blipFill>
          <a:blip r:embed="rId3"/>
          <a:stretch>
            <a:fillRect/>
          </a:stretch>
        </p:blipFill>
        <p:spPr>
          <a:xfrm>
            <a:off x="8189404" y="868820"/>
            <a:ext cx="2782862" cy="2189650"/>
          </a:xfrm>
          <a:prstGeom prst="rect">
            <a:avLst/>
          </a:prstGeom>
        </p:spPr>
      </p:pic>
      <p:pic>
        <p:nvPicPr>
          <p:cNvPr id="4" name="Picture 3">
            <a:extLst>
              <a:ext uri="{FF2B5EF4-FFF2-40B4-BE49-F238E27FC236}">
                <a16:creationId xmlns:a16="http://schemas.microsoft.com/office/drawing/2014/main" id="{726B4382-A3F1-ED45-B19C-6A2BBA1AF830}"/>
              </a:ext>
            </a:extLst>
          </p:cNvPr>
          <p:cNvPicPr>
            <a:picLocks noChangeAspect="1"/>
          </p:cNvPicPr>
          <p:nvPr/>
        </p:nvPicPr>
        <p:blipFill>
          <a:blip r:embed="rId4"/>
          <a:stretch>
            <a:fillRect/>
          </a:stretch>
        </p:blipFill>
        <p:spPr>
          <a:xfrm>
            <a:off x="8189404" y="3133021"/>
            <a:ext cx="3506124" cy="3445804"/>
          </a:xfrm>
          <a:prstGeom prst="rect">
            <a:avLst/>
          </a:prstGeom>
        </p:spPr>
      </p:pic>
    </p:spTree>
    <p:extLst>
      <p:ext uri="{BB962C8B-B14F-4D97-AF65-F5344CB8AC3E}">
        <p14:creationId xmlns:p14="http://schemas.microsoft.com/office/powerpoint/2010/main" val="4181892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Heatmap </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5" name="Picture 4">
            <a:extLst>
              <a:ext uri="{FF2B5EF4-FFF2-40B4-BE49-F238E27FC236}">
                <a16:creationId xmlns:a16="http://schemas.microsoft.com/office/drawing/2014/main" id="{C1F27873-93F1-5846-91C1-0E813B88CD84}"/>
              </a:ext>
            </a:extLst>
          </p:cNvPr>
          <p:cNvPicPr>
            <a:picLocks noChangeAspect="1"/>
          </p:cNvPicPr>
          <p:nvPr/>
        </p:nvPicPr>
        <p:blipFill>
          <a:blip r:embed="rId3"/>
          <a:srcRect/>
          <a:stretch/>
        </p:blipFill>
        <p:spPr>
          <a:xfrm>
            <a:off x="2401035" y="1346853"/>
            <a:ext cx="7288328" cy="5504687"/>
          </a:xfrm>
          <a:prstGeom prst="rect">
            <a:avLst/>
          </a:prstGeom>
        </p:spPr>
      </p:pic>
    </p:spTree>
    <p:extLst>
      <p:ext uri="{BB962C8B-B14F-4D97-AF65-F5344CB8AC3E}">
        <p14:creationId xmlns:p14="http://schemas.microsoft.com/office/powerpoint/2010/main" val="522239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Composition </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descr="Table&#10;&#10;Description automatically generated">
            <a:extLst>
              <a:ext uri="{FF2B5EF4-FFF2-40B4-BE49-F238E27FC236}">
                <a16:creationId xmlns:a16="http://schemas.microsoft.com/office/drawing/2014/main" id="{80C1DA66-4A30-C949-ADF7-D096625C1DAD}"/>
              </a:ext>
            </a:extLst>
          </p:cNvPr>
          <p:cNvPicPr>
            <a:picLocks noChangeAspect="1"/>
          </p:cNvPicPr>
          <p:nvPr/>
        </p:nvPicPr>
        <p:blipFill>
          <a:blip r:embed="rId3"/>
          <a:stretch>
            <a:fillRect/>
          </a:stretch>
        </p:blipFill>
        <p:spPr>
          <a:xfrm>
            <a:off x="621297" y="1914038"/>
            <a:ext cx="4888878" cy="3846735"/>
          </a:xfrm>
          <a:prstGeom prst="rect">
            <a:avLst/>
          </a:prstGeom>
        </p:spPr>
      </p:pic>
      <p:pic>
        <p:nvPicPr>
          <p:cNvPr id="5" name="Picture 4">
            <a:extLst>
              <a:ext uri="{FF2B5EF4-FFF2-40B4-BE49-F238E27FC236}">
                <a16:creationId xmlns:a16="http://schemas.microsoft.com/office/drawing/2014/main" id="{CCD5768C-4410-1440-8890-8C4D87B5E4E5}"/>
              </a:ext>
            </a:extLst>
          </p:cNvPr>
          <p:cNvPicPr>
            <a:picLocks noChangeAspect="1"/>
          </p:cNvPicPr>
          <p:nvPr/>
        </p:nvPicPr>
        <p:blipFill rotWithShape="1">
          <a:blip r:embed="rId4"/>
          <a:srcRect l="8298" r="8522"/>
          <a:stretch/>
        </p:blipFill>
        <p:spPr>
          <a:xfrm>
            <a:off x="5510175" y="1393336"/>
            <a:ext cx="6588359" cy="4888137"/>
          </a:xfrm>
          <a:prstGeom prst="rect">
            <a:avLst/>
          </a:prstGeom>
        </p:spPr>
      </p:pic>
    </p:spTree>
    <p:extLst>
      <p:ext uri="{BB962C8B-B14F-4D97-AF65-F5344CB8AC3E}">
        <p14:creationId xmlns:p14="http://schemas.microsoft.com/office/powerpoint/2010/main" val="871456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Selected gene heatmap</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descr="Table&#10;&#10;Description automatically generated">
            <a:extLst>
              <a:ext uri="{FF2B5EF4-FFF2-40B4-BE49-F238E27FC236}">
                <a16:creationId xmlns:a16="http://schemas.microsoft.com/office/drawing/2014/main" id="{689337FE-E925-A34E-A14E-C31DE717D0AE}"/>
              </a:ext>
            </a:extLst>
          </p:cNvPr>
          <p:cNvPicPr>
            <a:picLocks noChangeAspect="1"/>
          </p:cNvPicPr>
          <p:nvPr/>
        </p:nvPicPr>
        <p:blipFill>
          <a:blip r:embed="rId2"/>
          <a:stretch>
            <a:fillRect/>
          </a:stretch>
        </p:blipFill>
        <p:spPr>
          <a:xfrm>
            <a:off x="9052500" y="2207988"/>
            <a:ext cx="3165867" cy="2491011"/>
          </a:xfrm>
          <a:prstGeom prst="rect">
            <a:avLst/>
          </a:prstGeom>
        </p:spPr>
      </p:pic>
      <p:pic>
        <p:nvPicPr>
          <p:cNvPr id="8" name="Picture 7">
            <a:extLst>
              <a:ext uri="{FF2B5EF4-FFF2-40B4-BE49-F238E27FC236}">
                <a16:creationId xmlns:a16="http://schemas.microsoft.com/office/drawing/2014/main" id="{AC3C1ABE-3476-D044-BE2F-F6625686F1DC}"/>
              </a:ext>
            </a:extLst>
          </p:cNvPr>
          <p:cNvPicPr>
            <a:picLocks noChangeAspect="1"/>
          </p:cNvPicPr>
          <p:nvPr/>
        </p:nvPicPr>
        <p:blipFill>
          <a:blip r:embed="rId3"/>
          <a:stretch>
            <a:fillRect/>
          </a:stretch>
        </p:blipFill>
        <p:spPr>
          <a:xfrm>
            <a:off x="162499" y="1371600"/>
            <a:ext cx="8890000" cy="5486400"/>
          </a:xfrm>
          <a:prstGeom prst="rect">
            <a:avLst/>
          </a:prstGeom>
        </p:spPr>
      </p:pic>
    </p:spTree>
    <p:extLst>
      <p:ext uri="{BB962C8B-B14F-4D97-AF65-F5344CB8AC3E}">
        <p14:creationId xmlns:p14="http://schemas.microsoft.com/office/powerpoint/2010/main" val="1964661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Violin Plot </a:t>
            </a:r>
            <a:r>
              <a:rPr lang="en-CH" sz="2800" b="1" dirty="0">
                <a:latin typeface="Helvetica" pitchFamily="2" charset="0"/>
              </a:rPr>
              <a:t>(Cell type)</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E7EC790D-0AC8-B741-92C2-C79B4D200578}"/>
              </a:ext>
            </a:extLst>
          </p:cNvPr>
          <p:cNvPicPr>
            <a:picLocks noChangeAspect="1"/>
          </p:cNvPicPr>
          <p:nvPr/>
        </p:nvPicPr>
        <p:blipFill>
          <a:blip r:embed="rId3"/>
          <a:stretch>
            <a:fillRect/>
          </a:stretch>
        </p:blipFill>
        <p:spPr>
          <a:xfrm>
            <a:off x="9330925" y="2859879"/>
            <a:ext cx="2861073" cy="2251189"/>
          </a:xfrm>
          <a:prstGeom prst="rect">
            <a:avLst/>
          </a:prstGeom>
        </p:spPr>
      </p:pic>
      <p:pic>
        <p:nvPicPr>
          <p:cNvPr id="5" name="Picture 4">
            <a:extLst>
              <a:ext uri="{FF2B5EF4-FFF2-40B4-BE49-F238E27FC236}">
                <a16:creationId xmlns:a16="http://schemas.microsoft.com/office/drawing/2014/main" id="{103190DE-FA76-5044-B2EC-02507E98480A}"/>
              </a:ext>
            </a:extLst>
          </p:cNvPr>
          <p:cNvPicPr>
            <a:picLocks noChangeAspect="1"/>
          </p:cNvPicPr>
          <p:nvPr/>
        </p:nvPicPr>
        <p:blipFill>
          <a:blip r:embed="rId4"/>
          <a:srcRect/>
          <a:stretch/>
        </p:blipFill>
        <p:spPr>
          <a:xfrm>
            <a:off x="152399" y="1357562"/>
            <a:ext cx="9141203" cy="5500437"/>
          </a:xfrm>
          <a:prstGeom prst="rect">
            <a:avLst/>
          </a:prstGeom>
        </p:spPr>
      </p:pic>
    </p:spTree>
    <p:extLst>
      <p:ext uri="{BB962C8B-B14F-4D97-AF65-F5344CB8AC3E}">
        <p14:creationId xmlns:p14="http://schemas.microsoft.com/office/powerpoint/2010/main" val="827486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Ridge Plot </a:t>
            </a:r>
            <a:r>
              <a:rPr lang="en-CH" sz="2800" b="1" dirty="0">
                <a:latin typeface="Helvetica" pitchFamily="2" charset="0"/>
              </a:rPr>
              <a:t>(Cell type)</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r>
              <a:rPr lang="en-US" sz="2000" dirty="0">
                <a:latin typeface="Helvetica" pitchFamily="2" charset="0"/>
              </a:rPr>
              <a:t>Screenshot 2023-11-17 at 10.57.13</a:t>
            </a: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D8C4F070-AC5D-9949-9F4C-407A368D38DF}"/>
              </a:ext>
            </a:extLst>
          </p:cNvPr>
          <p:cNvPicPr>
            <a:picLocks noChangeAspect="1"/>
          </p:cNvPicPr>
          <p:nvPr/>
        </p:nvPicPr>
        <p:blipFill>
          <a:blip r:embed="rId3"/>
          <a:stretch>
            <a:fillRect/>
          </a:stretch>
        </p:blipFill>
        <p:spPr>
          <a:xfrm>
            <a:off x="9244519" y="2938468"/>
            <a:ext cx="2944716" cy="2317002"/>
          </a:xfrm>
          <a:prstGeom prst="rect">
            <a:avLst/>
          </a:prstGeom>
        </p:spPr>
      </p:pic>
      <p:pic>
        <p:nvPicPr>
          <p:cNvPr id="4" name="Picture 3">
            <a:extLst>
              <a:ext uri="{FF2B5EF4-FFF2-40B4-BE49-F238E27FC236}">
                <a16:creationId xmlns:a16="http://schemas.microsoft.com/office/drawing/2014/main" id="{CA63BAA6-1B21-D048-9041-429F39DD904A}"/>
              </a:ext>
            </a:extLst>
          </p:cNvPr>
          <p:cNvPicPr>
            <a:picLocks noChangeAspect="1"/>
          </p:cNvPicPr>
          <p:nvPr/>
        </p:nvPicPr>
        <p:blipFill>
          <a:blip r:embed="rId4"/>
          <a:srcRect/>
          <a:stretch/>
        </p:blipFill>
        <p:spPr>
          <a:xfrm>
            <a:off x="155163" y="1375371"/>
            <a:ext cx="9089355" cy="5443195"/>
          </a:xfrm>
          <a:prstGeom prst="rect">
            <a:avLst/>
          </a:prstGeom>
        </p:spPr>
      </p:pic>
    </p:spTree>
    <p:extLst>
      <p:ext uri="{BB962C8B-B14F-4D97-AF65-F5344CB8AC3E}">
        <p14:creationId xmlns:p14="http://schemas.microsoft.com/office/powerpoint/2010/main" val="4213264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310157-5510-2E40-A74C-AD29AB81B298}"/>
              </a:ext>
            </a:extLst>
          </p:cNvPr>
          <p:cNvPicPr>
            <a:picLocks noChangeAspect="1"/>
          </p:cNvPicPr>
          <p:nvPr/>
        </p:nvPicPr>
        <p:blipFill>
          <a:blip r:embed="rId3"/>
          <a:srcRect/>
          <a:stretch/>
        </p:blipFill>
        <p:spPr>
          <a:xfrm>
            <a:off x="304800" y="1355891"/>
            <a:ext cx="9023192" cy="5409499"/>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Violin Plot </a:t>
            </a:r>
            <a:r>
              <a:rPr lang="en-CH" sz="2800" b="1" dirty="0">
                <a:latin typeface="Helvetica" pitchFamily="2" charset="0"/>
              </a:rPr>
              <a:t>(Dataset)</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E7EC790D-0AC8-B741-92C2-C79B4D200578}"/>
              </a:ext>
            </a:extLst>
          </p:cNvPr>
          <p:cNvPicPr>
            <a:picLocks noChangeAspect="1"/>
          </p:cNvPicPr>
          <p:nvPr/>
        </p:nvPicPr>
        <p:blipFill>
          <a:blip r:embed="rId4"/>
          <a:stretch>
            <a:fillRect/>
          </a:stretch>
        </p:blipFill>
        <p:spPr>
          <a:xfrm>
            <a:off x="9330925" y="2859879"/>
            <a:ext cx="2861073" cy="2251189"/>
          </a:xfrm>
          <a:prstGeom prst="rect">
            <a:avLst/>
          </a:prstGeom>
        </p:spPr>
      </p:pic>
    </p:spTree>
    <p:extLst>
      <p:ext uri="{BB962C8B-B14F-4D97-AF65-F5344CB8AC3E}">
        <p14:creationId xmlns:p14="http://schemas.microsoft.com/office/powerpoint/2010/main" val="1641652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Outline</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200" y="2166989"/>
            <a:ext cx="10515600" cy="2524021"/>
          </a:xfrm>
        </p:spPr>
        <p:txBody>
          <a:bodyPr>
            <a:normAutofit/>
          </a:bodyPr>
          <a:lstStyle/>
          <a:p>
            <a:pPr>
              <a:lnSpc>
                <a:spcPct val="200000"/>
              </a:lnSpc>
            </a:pPr>
            <a:r>
              <a:rPr lang="en-CH" sz="2000" dirty="0">
                <a:latin typeface="Helvetica" pitchFamily="2" charset="0"/>
              </a:rPr>
              <a:t>Project Overview</a:t>
            </a:r>
          </a:p>
          <a:p>
            <a:pPr>
              <a:lnSpc>
                <a:spcPct val="200000"/>
              </a:lnSpc>
            </a:pPr>
            <a:r>
              <a:rPr lang="en-CH" sz="2000" dirty="0">
                <a:latin typeface="Helvetica" pitchFamily="2" charset="0"/>
              </a:rPr>
              <a:t>Pipeline and methodology</a:t>
            </a:r>
          </a:p>
          <a:p>
            <a:pPr>
              <a:lnSpc>
                <a:spcPct val="200000"/>
              </a:lnSpc>
            </a:pPr>
            <a:r>
              <a:rPr lang="en-CH" sz="2000" dirty="0">
                <a:latin typeface="Helvetica" pitchFamily="2" charset="0"/>
              </a:rPr>
              <a:t>Results and deliverables</a:t>
            </a:r>
          </a:p>
          <a:p>
            <a:pPr>
              <a:lnSpc>
                <a:spcPct val="120000"/>
              </a:lnSpc>
            </a:pPr>
            <a:endParaRPr lang="en-CH" sz="2000" dirty="0">
              <a:latin typeface="Helvetica" pitchFamily="2" charset="0"/>
            </a:endParaRPr>
          </a:p>
          <a:p>
            <a:pPr>
              <a:lnSpc>
                <a:spcPct val="120000"/>
              </a:lnSpc>
            </a:pPr>
            <a:endParaRPr lang="en-CH" sz="2000" dirty="0">
              <a:latin typeface="Helvetica" pitchFamily="2" charset="0"/>
            </a:endParaRPr>
          </a:p>
        </p:txBody>
      </p:sp>
    </p:spTree>
    <p:extLst>
      <p:ext uri="{BB962C8B-B14F-4D97-AF65-F5344CB8AC3E}">
        <p14:creationId xmlns:p14="http://schemas.microsoft.com/office/powerpoint/2010/main" val="1606190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Ridge Plot </a:t>
            </a:r>
            <a:r>
              <a:rPr lang="en-CH" sz="2800" b="1" dirty="0">
                <a:latin typeface="Helvetica" pitchFamily="2" charset="0"/>
              </a:rPr>
              <a:t>(Dataset)</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D8C4F070-AC5D-9949-9F4C-407A368D38DF}"/>
              </a:ext>
            </a:extLst>
          </p:cNvPr>
          <p:cNvPicPr>
            <a:picLocks noChangeAspect="1"/>
          </p:cNvPicPr>
          <p:nvPr/>
        </p:nvPicPr>
        <p:blipFill>
          <a:blip r:embed="rId3"/>
          <a:stretch>
            <a:fillRect/>
          </a:stretch>
        </p:blipFill>
        <p:spPr>
          <a:xfrm>
            <a:off x="9244519" y="1228660"/>
            <a:ext cx="2944716" cy="2317002"/>
          </a:xfrm>
          <a:prstGeom prst="rect">
            <a:avLst/>
          </a:prstGeom>
        </p:spPr>
      </p:pic>
      <p:pic>
        <p:nvPicPr>
          <p:cNvPr id="7" name="Picture 6" descr="A group of graphs showing different types of data&#10;&#10;Description automatically generated">
            <a:extLst>
              <a:ext uri="{FF2B5EF4-FFF2-40B4-BE49-F238E27FC236}">
                <a16:creationId xmlns:a16="http://schemas.microsoft.com/office/drawing/2014/main" id="{2622BADD-F24D-8C42-8AC2-4DD249E45530}"/>
              </a:ext>
            </a:extLst>
          </p:cNvPr>
          <p:cNvPicPr>
            <a:picLocks noChangeAspect="1"/>
          </p:cNvPicPr>
          <p:nvPr/>
        </p:nvPicPr>
        <p:blipFill>
          <a:blip r:embed="rId4"/>
          <a:stretch>
            <a:fillRect/>
          </a:stretch>
        </p:blipFill>
        <p:spPr>
          <a:xfrm>
            <a:off x="-2765" y="3642527"/>
            <a:ext cx="12192000" cy="3215473"/>
          </a:xfrm>
          <a:prstGeom prst="rect">
            <a:avLst/>
          </a:prstGeom>
        </p:spPr>
      </p:pic>
    </p:spTree>
    <p:extLst>
      <p:ext uri="{BB962C8B-B14F-4D97-AF65-F5344CB8AC3E}">
        <p14:creationId xmlns:p14="http://schemas.microsoft.com/office/powerpoint/2010/main" val="1281701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Top gene expression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a:extLst>
              <a:ext uri="{FF2B5EF4-FFF2-40B4-BE49-F238E27FC236}">
                <a16:creationId xmlns:a16="http://schemas.microsoft.com/office/drawing/2014/main" id="{809466C1-A473-6D44-804C-1BDE8303C6B7}"/>
              </a:ext>
            </a:extLst>
          </p:cNvPr>
          <p:cNvPicPr>
            <a:picLocks noChangeAspect="1"/>
          </p:cNvPicPr>
          <p:nvPr/>
        </p:nvPicPr>
        <p:blipFill>
          <a:blip r:embed="rId2"/>
          <a:srcRect/>
          <a:stretch/>
        </p:blipFill>
        <p:spPr>
          <a:xfrm>
            <a:off x="3252045" y="1398052"/>
            <a:ext cx="5048716" cy="5094823"/>
          </a:xfrm>
          <a:prstGeom prst="rect">
            <a:avLst/>
          </a:prstGeom>
        </p:spPr>
      </p:pic>
    </p:spTree>
    <p:extLst>
      <p:ext uri="{BB962C8B-B14F-4D97-AF65-F5344CB8AC3E}">
        <p14:creationId xmlns:p14="http://schemas.microsoft.com/office/powerpoint/2010/main" val="3234193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95996F-0210-464F-B1A7-E22CA1DC6958}"/>
              </a:ext>
            </a:extLst>
          </p:cNvPr>
          <p:cNvSpPr txBox="1">
            <a:spLocks/>
          </p:cNvSpPr>
          <p:nvPr/>
        </p:nvSpPr>
        <p:spPr>
          <a:xfrm>
            <a:off x="923692"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b="1" dirty="0">
                <a:latin typeface="Cambria" panose="02040503050406030204" pitchFamily="18" charset="0"/>
              </a:rPr>
              <a:t>Thank you.</a:t>
            </a:r>
          </a:p>
        </p:txBody>
      </p:sp>
    </p:spTree>
    <p:extLst>
      <p:ext uri="{BB962C8B-B14F-4D97-AF65-F5344CB8AC3E}">
        <p14:creationId xmlns:p14="http://schemas.microsoft.com/office/powerpoint/2010/main" val="532102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E2B6-B39D-9342-86F2-D0CE30E525DE}"/>
              </a:ext>
            </a:extLst>
          </p:cNvPr>
          <p:cNvSpPr>
            <a:spLocks noGrp="1"/>
          </p:cNvSpPr>
          <p:nvPr>
            <p:ph type="title"/>
          </p:nvPr>
        </p:nvSpPr>
        <p:spPr/>
        <p:txBody>
          <a:bodyPr/>
          <a:lstStyle/>
          <a:p>
            <a:endParaRPr lang="en-CH"/>
          </a:p>
        </p:txBody>
      </p:sp>
      <p:pic>
        <p:nvPicPr>
          <p:cNvPr id="4" name="Content Placeholder 3">
            <a:extLst>
              <a:ext uri="{FF2B5EF4-FFF2-40B4-BE49-F238E27FC236}">
                <a16:creationId xmlns:a16="http://schemas.microsoft.com/office/drawing/2014/main" id="{230E2497-E834-6A4E-8049-8A0048E64DDA}"/>
              </a:ext>
            </a:extLst>
          </p:cNvPr>
          <p:cNvPicPr>
            <a:picLocks noGrp="1" noChangeAspect="1"/>
          </p:cNvPicPr>
          <p:nvPr>
            <p:ph idx="1"/>
          </p:nvPr>
        </p:nvPicPr>
        <p:blipFill>
          <a:blip r:embed="rId2"/>
          <a:srcRect/>
          <a:stretch/>
        </p:blipFill>
        <p:spPr>
          <a:xfrm>
            <a:off x="2071732" y="365125"/>
            <a:ext cx="8039220" cy="5971039"/>
          </a:xfrm>
          <a:prstGeom prst="rect">
            <a:avLst/>
          </a:prstGeom>
        </p:spPr>
      </p:pic>
    </p:spTree>
    <p:extLst>
      <p:ext uri="{BB962C8B-B14F-4D97-AF65-F5344CB8AC3E}">
        <p14:creationId xmlns:p14="http://schemas.microsoft.com/office/powerpoint/2010/main" val="2872529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110E2-480A-D44F-B6F1-FBDC1C14888D}"/>
              </a:ext>
            </a:extLst>
          </p:cNvPr>
          <p:cNvSpPr>
            <a:spLocks noGrp="1"/>
          </p:cNvSpPr>
          <p:nvPr>
            <p:ph type="title"/>
          </p:nvPr>
        </p:nvSpPr>
        <p:spPr/>
        <p:txBody>
          <a:bodyPr/>
          <a:lstStyle/>
          <a:p>
            <a:endParaRPr lang="en-CH"/>
          </a:p>
        </p:txBody>
      </p:sp>
      <p:pic>
        <p:nvPicPr>
          <p:cNvPr id="6" name="Content Placeholder 5" descr="A table with numbers and letters&#10;&#10;Description automatically generated">
            <a:extLst>
              <a:ext uri="{FF2B5EF4-FFF2-40B4-BE49-F238E27FC236}">
                <a16:creationId xmlns:a16="http://schemas.microsoft.com/office/drawing/2014/main" id="{FF6F764A-E991-AF4A-BDF1-B9C2BB53AC81}"/>
              </a:ext>
            </a:extLst>
          </p:cNvPr>
          <p:cNvPicPr>
            <a:picLocks noGrp="1" noChangeAspect="1"/>
          </p:cNvPicPr>
          <p:nvPr>
            <p:ph idx="1"/>
          </p:nvPr>
        </p:nvPicPr>
        <p:blipFill>
          <a:blip r:embed="rId2"/>
          <a:stretch>
            <a:fillRect/>
          </a:stretch>
        </p:blipFill>
        <p:spPr>
          <a:xfrm>
            <a:off x="1995137" y="1204364"/>
            <a:ext cx="7390601" cy="5402594"/>
          </a:xfrm>
        </p:spPr>
      </p:pic>
    </p:spTree>
    <p:extLst>
      <p:ext uri="{BB962C8B-B14F-4D97-AF65-F5344CB8AC3E}">
        <p14:creationId xmlns:p14="http://schemas.microsoft.com/office/powerpoint/2010/main" val="1447426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Project Overview</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780644" cy="4888137"/>
          </a:xfrm>
        </p:spPr>
        <p:txBody>
          <a:bodyPr>
            <a:normAutofit lnSpcReduction="10000"/>
          </a:bodyPr>
          <a:lstStyle/>
          <a:p>
            <a:pPr marL="0" indent="0">
              <a:lnSpc>
                <a:spcPct val="114000"/>
              </a:lnSpc>
              <a:buNone/>
            </a:pPr>
            <a:r>
              <a:rPr lang="en-US" sz="2000" b="1" dirty="0">
                <a:latin typeface="Helvetica" pitchFamily="2" charset="0"/>
              </a:rPr>
              <a:t>Objective:</a:t>
            </a:r>
          </a:p>
          <a:p>
            <a:pPr>
              <a:lnSpc>
                <a:spcPct val="114000"/>
              </a:lnSpc>
            </a:pPr>
            <a:r>
              <a:rPr lang="en-US" sz="2000" dirty="0">
                <a:latin typeface="Helvetica" pitchFamily="2" charset="0"/>
              </a:rPr>
              <a:t>Given the 3 microglial </a:t>
            </a:r>
            <a:r>
              <a:rPr lang="en-US" sz="2000" dirty="0" err="1">
                <a:latin typeface="Helvetica" pitchFamily="2" charset="0"/>
              </a:rPr>
              <a:t>scRNA</a:t>
            </a:r>
            <a:r>
              <a:rPr lang="en-US" sz="2000" dirty="0">
                <a:latin typeface="Helvetica" pitchFamily="2" charset="0"/>
              </a:rPr>
              <a:t> datasets, develop a pipeline for preprocessing, clustering and annotation, and summarize the expression information of target marker gene across different clusters/cell types.</a:t>
            </a:r>
          </a:p>
          <a:p>
            <a:pPr>
              <a:lnSpc>
                <a:spcPct val="114000"/>
              </a:lnSpc>
            </a:pPr>
            <a:endParaRPr lang="en-US" sz="2000" dirty="0">
              <a:latin typeface="Helvetica" pitchFamily="2" charset="0"/>
            </a:endParaRPr>
          </a:p>
          <a:p>
            <a:pPr marL="0" indent="0">
              <a:lnSpc>
                <a:spcPct val="114000"/>
              </a:lnSpc>
              <a:buNone/>
            </a:pPr>
            <a:r>
              <a:rPr lang="en-US" sz="2000" b="1" dirty="0">
                <a:latin typeface="Helvetica" pitchFamily="2" charset="0"/>
              </a:rPr>
              <a:t>Deliverables (previously agreed on): </a:t>
            </a:r>
          </a:p>
          <a:p>
            <a:pPr>
              <a:lnSpc>
                <a:spcPct val="114000"/>
              </a:lnSpc>
            </a:pPr>
            <a:r>
              <a:rPr lang="en-US" sz="2000" u="sng" dirty="0">
                <a:latin typeface="Helvetica" pitchFamily="2" charset="0"/>
              </a:rPr>
              <a:t>Data preprocessing</a:t>
            </a:r>
            <a:r>
              <a:rPr lang="en-US" sz="2000" dirty="0">
                <a:latin typeface="Helvetica" pitchFamily="2" charset="0"/>
              </a:rPr>
              <a:t>: Violin plot, PCA selection, Integration &amp; cluster UMAP</a:t>
            </a:r>
          </a:p>
          <a:p>
            <a:pPr>
              <a:lnSpc>
                <a:spcPct val="114000"/>
              </a:lnSpc>
            </a:pPr>
            <a:r>
              <a:rPr lang="en-US" sz="2000" u="sng" dirty="0">
                <a:latin typeface="Helvetica" pitchFamily="2" charset="0"/>
              </a:rPr>
              <a:t>Cluster expression</a:t>
            </a:r>
            <a:r>
              <a:rPr lang="en-US" sz="2000" dirty="0">
                <a:latin typeface="Helvetica" pitchFamily="2" charset="0"/>
              </a:rPr>
              <a:t>: Heatmap per cluster/cell types, table for cell type ranking</a:t>
            </a:r>
          </a:p>
          <a:p>
            <a:pPr>
              <a:lnSpc>
                <a:spcPct val="114000"/>
              </a:lnSpc>
            </a:pPr>
            <a:r>
              <a:rPr lang="en-US" sz="2000" u="sng" dirty="0">
                <a:latin typeface="Helvetica" pitchFamily="2" charset="0"/>
              </a:rPr>
              <a:t>Cell type annotation</a:t>
            </a:r>
            <a:r>
              <a:rPr lang="en-US" sz="2000" dirty="0">
                <a:latin typeface="Helvetica" pitchFamily="2" charset="0"/>
              </a:rPr>
              <a:t>: Annotated UMAP, cell type/cluster-dataset composition </a:t>
            </a:r>
            <a:r>
              <a:rPr lang="en-US" sz="2000" dirty="0" err="1">
                <a:latin typeface="Helvetica" pitchFamily="2" charset="0"/>
              </a:rPr>
              <a:t>tilemap</a:t>
            </a:r>
            <a:endParaRPr lang="en-US" sz="2000" dirty="0">
              <a:latin typeface="Helvetica" pitchFamily="2" charset="0"/>
            </a:endParaRPr>
          </a:p>
          <a:p>
            <a:pPr>
              <a:lnSpc>
                <a:spcPct val="114000"/>
              </a:lnSpc>
            </a:pPr>
            <a:r>
              <a:rPr lang="en-US" sz="2000" u="sng" dirty="0">
                <a:latin typeface="Helvetica" pitchFamily="2" charset="0"/>
              </a:rPr>
              <a:t>Marker gene expression</a:t>
            </a:r>
            <a:r>
              <a:rPr lang="en-US" sz="2000" dirty="0">
                <a:latin typeface="Helvetica" pitchFamily="2" charset="0"/>
              </a:rPr>
              <a:t>: Heatmap/Violin/Ridge plots, top gene expression table</a:t>
            </a:r>
          </a:p>
          <a:p>
            <a:pPr>
              <a:lnSpc>
                <a:spcPct val="114000"/>
              </a:lnSpc>
            </a:pPr>
            <a:r>
              <a:rPr lang="en-US" sz="2000" u="sng" dirty="0">
                <a:latin typeface="Helvetica" pitchFamily="2" charset="0"/>
              </a:rPr>
              <a:t>Code</a:t>
            </a:r>
            <a:r>
              <a:rPr lang="en-US" sz="2000" dirty="0">
                <a:latin typeface="Helvetica" pitchFamily="2" charset="0"/>
              </a:rPr>
              <a:t>: Reproducible R pipeline that can generate all these visualizations above</a:t>
            </a: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Tree>
    <p:extLst>
      <p:ext uri="{BB962C8B-B14F-4D97-AF65-F5344CB8AC3E}">
        <p14:creationId xmlns:p14="http://schemas.microsoft.com/office/powerpoint/2010/main" val="822432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Pipeline and Methods</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a:lnSpc>
                <a:spcPct val="114000"/>
              </a:lnSpc>
            </a:pPr>
            <a:r>
              <a:rPr lang="en-US" sz="2000" dirty="0">
                <a:latin typeface="Helvetica" pitchFamily="2" charset="0"/>
              </a:rPr>
              <a:t>Deliverable I: Reproducible pipeline with 706 lines of code.</a:t>
            </a: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descr="Diagram&#10;&#10;Description automatically generated with medium confidence">
            <a:extLst>
              <a:ext uri="{FF2B5EF4-FFF2-40B4-BE49-F238E27FC236}">
                <a16:creationId xmlns:a16="http://schemas.microsoft.com/office/drawing/2014/main" id="{48AE74C2-AA8A-7645-8B1E-6B5E222F7257}"/>
              </a:ext>
            </a:extLst>
          </p:cNvPr>
          <p:cNvPicPr>
            <a:picLocks noChangeAspect="1"/>
          </p:cNvPicPr>
          <p:nvPr/>
        </p:nvPicPr>
        <p:blipFill>
          <a:blip r:embed="rId3"/>
          <a:stretch>
            <a:fillRect/>
          </a:stretch>
        </p:blipFill>
        <p:spPr>
          <a:xfrm>
            <a:off x="838199" y="2094813"/>
            <a:ext cx="10515600" cy="4763187"/>
          </a:xfrm>
          <a:prstGeom prst="rect">
            <a:avLst/>
          </a:prstGeom>
        </p:spPr>
      </p:pic>
    </p:spTree>
    <p:extLst>
      <p:ext uri="{BB962C8B-B14F-4D97-AF65-F5344CB8AC3E}">
        <p14:creationId xmlns:p14="http://schemas.microsoft.com/office/powerpoint/2010/main" val="162743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Pre-Processing</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6" name="Picture 5" descr="Diagram&#10;&#10;Description automatically generated with medium confidence">
            <a:extLst>
              <a:ext uri="{FF2B5EF4-FFF2-40B4-BE49-F238E27FC236}">
                <a16:creationId xmlns:a16="http://schemas.microsoft.com/office/drawing/2014/main" id="{F4FFC227-3313-1C47-9395-E0CC67365F0D}"/>
              </a:ext>
            </a:extLst>
          </p:cNvPr>
          <p:cNvPicPr>
            <a:picLocks noChangeAspect="1"/>
          </p:cNvPicPr>
          <p:nvPr/>
        </p:nvPicPr>
        <p:blipFill>
          <a:blip r:embed="rId3"/>
          <a:stretch>
            <a:fillRect/>
          </a:stretch>
        </p:blipFill>
        <p:spPr>
          <a:xfrm>
            <a:off x="947962" y="2086198"/>
            <a:ext cx="10405837" cy="4771802"/>
          </a:xfrm>
          <a:prstGeom prst="rect">
            <a:avLst/>
          </a:prstGeom>
        </p:spPr>
      </p:pic>
      <p:sp>
        <p:nvSpPr>
          <p:cNvPr id="10" name="Content Placeholder 2">
            <a:extLst>
              <a:ext uri="{FF2B5EF4-FFF2-40B4-BE49-F238E27FC236}">
                <a16:creationId xmlns:a16="http://schemas.microsoft.com/office/drawing/2014/main" id="{40B124D8-EBCE-3C4C-A22E-36A54F0F21A7}"/>
              </a:ext>
            </a:extLst>
          </p:cNvPr>
          <p:cNvSpPr txBox="1">
            <a:spLocks/>
          </p:cNvSpPr>
          <p:nvPr/>
        </p:nvSpPr>
        <p:spPr>
          <a:xfrm>
            <a:off x="838199" y="1690688"/>
            <a:ext cx="10780644"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pPr>
            <a:r>
              <a:rPr lang="en-US" sz="2000" dirty="0">
                <a:latin typeface="Helvetica" pitchFamily="2" charset="0"/>
              </a:rPr>
              <a:t>Various threshold parameters are tested out and set, eventually mt = 7, </a:t>
            </a:r>
            <a:r>
              <a:rPr lang="en-US" sz="2000" dirty="0" err="1">
                <a:latin typeface="Helvetica" pitchFamily="2" charset="0"/>
              </a:rPr>
              <a:t>rb</a:t>
            </a:r>
            <a:r>
              <a:rPr lang="en-US" sz="2000" dirty="0">
                <a:latin typeface="Helvetica" pitchFamily="2" charset="0"/>
              </a:rPr>
              <a:t> = 15</a:t>
            </a: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a:extLst>
              <a:ext uri="{FF2B5EF4-FFF2-40B4-BE49-F238E27FC236}">
                <a16:creationId xmlns:a16="http://schemas.microsoft.com/office/drawing/2014/main" id="{24184DE1-0203-3F4B-A629-59D040ED87AD}"/>
              </a:ext>
            </a:extLst>
          </p:cNvPr>
          <p:cNvPicPr>
            <a:picLocks noChangeAspect="1"/>
          </p:cNvPicPr>
          <p:nvPr/>
        </p:nvPicPr>
        <p:blipFill>
          <a:blip r:embed="rId4"/>
          <a:stretch>
            <a:fillRect/>
          </a:stretch>
        </p:blipFill>
        <p:spPr>
          <a:xfrm>
            <a:off x="7843738" y="4472099"/>
            <a:ext cx="3400300" cy="2353388"/>
          </a:xfrm>
          <a:prstGeom prst="rect">
            <a:avLst/>
          </a:prstGeom>
        </p:spPr>
      </p:pic>
    </p:spTree>
    <p:extLst>
      <p:ext uri="{BB962C8B-B14F-4D97-AF65-F5344CB8AC3E}">
        <p14:creationId xmlns:p14="http://schemas.microsoft.com/office/powerpoint/2010/main" val="728090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Cluster</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a:extLst>
              <a:ext uri="{FF2B5EF4-FFF2-40B4-BE49-F238E27FC236}">
                <a16:creationId xmlns:a16="http://schemas.microsoft.com/office/drawing/2014/main" id="{41911287-052F-8845-AD40-54F711B996E0}"/>
              </a:ext>
            </a:extLst>
          </p:cNvPr>
          <p:cNvPicPr>
            <a:picLocks noChangeAspect="1"/>
          </p:cNvPicPr>
          <p:nvPr/>
        </p:nvPicPr>
        <p:blipFill rotWithShape="1">
          <a:blip r:embed="rId3"/>
          <a:srcRect l="13154" r="13154"/>
          <a:stretch/>
        </p:blipFill>
        <p:spPr>
          <a:xfrm>
            <a:off x="6025514" y="1328735"/>
            <a:ext cx="6166486" cy="5164139"/>
          </a:xfrm>
          <a:prstGeom prst="rect">
            <a:avLst/>
          </a:prstGeom>
        </p:spPr>
      </p:pic>
      <p:pic>
        <p:nvPicPr>
          <p:cNvPr id="4" name="Picture 3">
            <a:extLst>
              <a:ext uri="{FF2B5EF4-FFF2-40B4-BE49-F238E27FC236}">
                <a16:creationId xmlns:a16="http://schemas.microsoft.com/office/drawing/2014/main" id="{C147077C-DAE0-6A4D-8A27-EAE72015859D}"/>
              </a:ext>
            </a:extLst>
          </p:cNvPr>
          <p:cNvPicPr>
            <a:picLocks noChangeAspect="1"/>
          </p:cNvPicPr>
          <p:nvPr/>
        </p:nvPicPr>
        <p:blipFill>
          <a:blip r:embed="rId4"/>
          <a:srcRect/>
          <a:stretch/>
        </p:blipFill>
        <p:spPr>
          <a:xfrm>
            <a:off x="659219" y="1328735"/>
            <a:ext cx="5366294" cy="5089462"/>
          </a:xfrm>
          <a:prstGeom prst="rect">
            <a:avLst/>
          </a:prstGeom>
        </p:spPr>
      </p:pic>
    </p:spTree>
    <p:extLst>
      <p:ext uri="{BB962C8B-B14F-4D97-AF65-F5344CB8AC3E}">
        <p14:creationId xmlns:p14="http://schemas.microsoft.com/office/powerpoint/2010/main" val="3686435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a:xfrm>
            <a:off x="496677" y="169607"/>
            <a:ext cx="10515600" cy="1325563"/>
          </a:xfrm>
        </p:spPr>
        <p:txBody>
          <a:bodyPr/>
          <a:lstStyle/>
          <a:p>
            <a:r>
              <a:rPr lang="en-CH" b="1" dirty="0">
                <a:latin typeface="Helvetica" pitchFamily="2" charset="0"/>
              </a:rPr>
              <a:t>Deliverable: Cluster</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11" name="Picture 10">
            <a:extLst>
              <a:ext uri="{FF2B5EF4-FFF2-40B4-BE49-F238E27FC236}">
                <a16:creationId xmlns:a16="http://schemas.microsoft.com/office/drawing/2014/main" id="{E2054434-7671-484E-AC4B-B2B8CAC9A5A0}"/>
              </a:ext>
            </a:extLst>
          </p:cNvPr>
          <p:cNvPicPr>
            <a:picLocks noChangeAspect="1"/>
          </p:cNvPicPr>
          <p:nvPr/>
        </p:nvPicPr>
        <p:blipFill rotWithShape="1">
          <a:blip r:embed="rId3"/>
          <a:srcRect r="51531"/>
          <a:stretch/>
        </p:blipFill>
        <p:spPr>
          <a:xfrm>
            <a:off x="5786885" y="1166892"/>
            <a:ext cx="3467284" cy="5691107"/>
          </a:xfrm>
          <a:prstGeom prst="rect">
            <a:avLst/>
          </a:prstGeom>
        </p:spPr>
      </p:pic>
      <p:pic>
        <p:nvPicPr>
          <p:cNvPr id="12" name="Picture 11">
            <a:extLst>
              <a:ext uri="{FF2B5EF4-FFF2-40B4-BE49-F238E27FC236}">
                <a16:creationId xmlns:a16="http://schemas.microsoft.com/office/drawing/2014/main" id="{25E4E733-56BC-7349-909D-E69092D9FF98}"/>
              </a:ext>
            </a:extLst>
          </p:cNvPr>
          <p:cNvPicPr>
            <a:picLocks noChangeAspect="1"/>
          </p:cNvPicPr>
          <p:nvPr/>
        </p:nvPicPr>
        <p:blipFill rotWithShape="1">
          <a:blip r:embed="rId4"/>
          <a:srcRect r="50904"/>
          <a:stretch/>
        </p:blipFill>
        <p:spPr>
          <a:xfrm>
            <a:off x="1307977" y="1157746"/>
            <a:ext cx="4108284" cy="5706082"/>
          </a:xfrm>
          <a:prstGeom prst="rect">
            <a:avLst/>
          </a:prstGeom>
        </p:spPr>
      </p:pic>
      <p:pic>
        <p:nvPicPr>
          <p:cNvPr id="13" name="Picture 12" descr="Table&#10;&#10;Description automatically generated">
            <a:extLst>
              <a:ext uri="{FF2B5EF4-FFF2-40B4-BE49-F238E27FC236}">
                <a16:creationId xmlns:a16="http://schemas.microsoft.com/office/drawing/2014/main" id="{66EB6B76-D19E-0D49-AA93-1AFF384C93BF}"/>
              </a:ext>
            </a:extLst>
          </p:cNvPr>
          <p:cNvPicPr>
            <a:picLocks noChangeAspect="1"/>
          </p:cNvPicPr>
          <p:nvPr/>
        </p:nvPicPr>
        <p:blipFill>
          <a:blip r:embed="rId5"/>
          <a:stretch>
            <a:fillRect/>
          </a:stretch>
        </p:blipFill>
        <p:spPr>
          <a:xfrm>
            <a:off x="9254169" y="2492455"/>
            <a:ext cx="2897226" cy="2279635"/>
          </a:xfrm>
          <a:prstGeom prst="rect">
            <a:avLst/>
          </a:prstGeom>
        </p:spPr>
      </p:pic>
    </p:spTree>
    <p:extLst>
      <p:ext uri="{BB962C8B-B14F-4D97-AF65-F5344CB8AC3E}">
        <p14:creationId xmlns:p14="http://schemas.microsoft.com/office/powerpoint/2010/main" val="334569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Marker Heatmap</a:t>
            </a:r>
          </a:p>
        </p:txBody>
      </p:sp>
      <p:pic>
        <p:nvPicPr>
          <p:cNvPr id="11" name="Picture 10">
            <a:extLst>
              <a:ext uri="{FF2B5EF4-FFF2-40B4-BE49-F238E27FC236}">
                <a16:creationId xmlns:a16="http://schemas.microsoft.com/office/drawing/2014/main" id="{5A3BF7E7-5BBF-DF40-943E-C08A8C65738E}"/>
              </a:ext>
            </a:extLst>
          </p:cNvPr>
          <p:cNvPicPr>
            <a:picLocks noChangeAspect="1"/>
          </p:cNvPicPr>
          <p:nvPr/>
        </p:nvPicPr>
        <p:blipFill>
          <a:blip r:embed="rId2"/>
          <a:srcRect/>
          <a:stretch/>
        </p:blipFill>
        <p:spPr>
          <a:xfrm>
            <a:off x="4939703" y="1469663"/>
            <a:ext cx="5513973" cy="3695788"/>
          </a:xfrm>
          <a:prstGeom prst="rect">
            <a:avLst/>
          </a:prstGeom>
        </p:spPr>
      </p:pic>
      <p:pic>
        <p:nvPicPr>
          <p:cNvPr id="7" name="Picture 6">
            <a:extLst>
              <a:ext uri="{FF2B5EF4-FFF2-40B4-BE49-F238E27FC236}">
                <a16:creationId xmlns:a16="http://schemas.microsoft.com/office/drawing/2014/main" id="{A5CA9892-616E-9448-89B7-B093FABDBA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469663"/>
            <a:ext cx="5161715" cy="3695788"/>
          </a:xfrm>
          <a:prstGeom prst="rect">
            <a:avLst/>
          </a:prstGeom>
        </p:spPr>
      </p:pic>
      <p:sp>
        <p:nvSpPr>
          <p:cNvPr id="12" name="TextBox 11">
            <a:extLst>
              <a:ext uri="{FF2B5EF4-FFF2-40B4-BE49-F238E27FC236}">
                <a16:creationId xmlns:a16="http://schemas.microsoft.com/office/drawing/2014/main" id="{BDD79F65-9B73-5047-BA1D-78ABF60F4346}"/>
              </a:ext>
            </a:extLst>
          </p:cNvPr>
          <p:cNvSpPr txBox="1"/>
          <p:nvPr/>
        </p:nvSpPr>
        <p:spPr>
          <a:xfrm>
            <a:off x="410307" y="5489992"/>
            <a:ext cx="11265877" cy="392928"/>
          </a:xfrm>
          <a:prstGeom prst="rect">
            <a:avLst/>
          </a:prstGeom>
          <a:noFill/>
        </p:spPr>
        <p:txBody>
          <a:bodyPr wrap="square">
            <a:spAutoFit/>
          </a:bodyPr>
          <a:lstStyle/>
          <a:p>
            <a:pPr marL="0" indent="0">
              <a:lnSpc>
                <a:spcPct val="114000"/>
              </a:lnSpc>
              <a:buNone/>
            </a:pPr>
            <a:r>
              <a:rPr lang="en-US" sz="1800" b="1" dirty="0">
                <a:latin typeface="Helvetica" pitchFamily="2" charset="0"/>
              </a:rPr>
              <a:t>Old vs New marker gene list:</a:t>
            </a:r>
          </a:p>
        </p:txBody>
      </p:sp>
      <p:graphicFrame>
        <p:nvGraphicFramePr>
          <p:cNvPr id="10" name="Table 12">
            <a:extLst>
              <a:ext uri="{FF2B5EF4-FFF2-40B4-BE49-F238E27FC236}">
                <a16:creationId xmlns:a16="http://schemas.microsoft.com/office/drawing/2014/main" id="{41F1047E-E194-0E4A-B7F0-2B561B2401BF}"/>
              </a:ext>
            </a:extLst>
          </p:cNvPr>
          <p:cNvGraphicFramePr>
            <a:graphicFrameLocks noGrp="1"/>
          </p:cNvGraphicFramePr>
          <p:nvPr>
            <p:extLst>
              <p:ext uri="{D42A27DB-BD31-4B8C-83A1-F6EECF244321}">
                <p14:modId xmlns:p14="http://schemas.microsoft.com/office/powerpoint/2010/main" val="4236519567"/>
              </p:ext>
            </p:extLst>
          </p:nvPr>
        </p:nvGraphicFramePr>
        <p:xfrm>
          <a:off x="515816" y="5882920"/>
          <a:ext cx="10501560" cy="914400"/>
        </p:xfrm>
        <a:graphic>
          <a:graphicData uri="http://schemas.openxmlformats.org/drawingml/2006/table">
            <a:tbl>
              <a:tblPr firstRow="1" bandRow="1">
                <a:tableStyleId>{073A0DAA-6AF3-43AB-8588-CEC1D06C72B9}</a:tableStyleId>
              </a:tblPr>
              <a:tblGrid>
                <a:gridCol w="1050156">
                  <a:extLst>
                    <a:ext uri="{9D8B030D-6E8A-4147-A177-3AD203B41FA5}">
                      <a16:colId xmlns:a16="http://schemas.microsoft.com/office/drawing/2014/main" val="728296640"/>
                    </a:ext>
                  </a:extLst>
                </a:gridCol>
                <a:gridCol w="1050156">
                  <a:extLst>
                    <a:ext uri="{9D8B030D-6E8A-4147-A177-3AD203B41FA5}">
                      <a16:colId xmlns:a16="http://schemas.microsoft.com/office/drawing/2014/main" val="768776450"/>
                    </a:ext>
                  </a:extLst>
                </a:gridCol>
                <a:gridCol w="1050156">
                  <a:extLst>
                    <a:ext uri="{9D8B030D-6E8A-4147-A177-3AD203B41FA5}">
                      <a16:colId xmlns:a16="http://schemas.microsoft.com/office/drawing/2014/main" val="2237713432"/>
                    </a:ext>
                  </a:extLst>
                </a:gridCol>
                <a:gridCol w="1050156">
                  <a:extLst>
                    <a:ext uri="{9D8B030D-6E8A-4147-A177-3AD203B41FA5}">
                      <a16:colId xmlns:a16="http://schemas.microsoft.com/office/drawing/2014/main" val="2331068309"/>
                    </a:ext>
                  </a:extLst>
                </a:gridCol>
                <a:gridCol w="1050156">
                  <a:extLst>
                    <a:ext uri="{9D8B030D-6E8A-4147-A177-3AD203B41FA5}">
                      <a16:colId xmlns:a16="http://schemas.microsoft.com/office/drawing/2014/main" val="444730833"/>
                    </a:ext>
                  </a:extLst>
                </a:gridCol>
                <a:gridCol w="1050156">
                  <a:extLst>
                    <a:ext uri="{9D8B030D-6E8A-4147-A177-3AD203B41FA5}">
                      <a16:colId xmlns:a16="http://schemas.microsoft.com/office/drawing/2014/main" val="289842094"/>
                    </a:ext>
                  </a:extLst>
                </a:gridCol>
                <a:gridCol w="1050156">
                  <a:extLst>
                    <a:ext uri="{9D8B030D-6E8A-4147-A177-3AD203B41FA5}">
                      <a16:colId xmlns:a16="http://schemas.microsoft.com/office/drawing/2014/main" val="3657780321"/>
                    </a:ext>
                  </a:extLst>
                </a:gridCol>
                <a:gridCol w="1050156">
                  <a:extLst>
                    <a:ext uri="{9D8B030D-6E8A-4147-A177-3AD203B41FA5}">
                      <a16:colId xmlns:a16="http://schemas.microsoft.com/office/drawing/2014/main" val="1822041785"/>
                    </a:ext>
                  </a:extLst>
                </a:gridCol>
                <a:gridCol w="1050156">
                  <a:extLst>
                    <a:ext uri="{9D8B030D-6E8A-4147-A177-3AD203B41FA5}">
                      <a16:colId xmlns:a16="http://schemas.microsoft.com/office/drawing/2014/main" val="2188251932"/>
                    </a:ext>
                  </a:extLst>
                </a:gridCol>
                <a:gridCol w="1050156">
                  <a:extLst>
                    <a:ext uri="{9D8B030D-6E8A-4147-A177-3AD203B41FA5}">
                      <a16:colId xmlns:a16="http://schemas.microsoft.com/office/drawing/2014/main" val="4108435532"/>
                    </a:ext>
                  </a:extLst>
                </a:gridCol>
              </a:tblGrid>
              <a:tr h="233236">
                <a:tc>
                  <a:txBody>
                    <a:bodyPr/>
                    <a:lstStyle/>
                    <a:p>
                      <a:endParaRPr lang="en-CH" sz="1400" dirty="0"/>
                    </a:p>
                  </a:txBody>
                  <a:tcPr/>
                </a:tc>
                <a:tc>
                  <a:txBody>
                    <a:bodyPr/>
                    <a:lstStyle/>
                    <a:p>
                      <a:pPr algn="l" fontAlgn="b"/>
                      <a:r>
                        <a:rPr lang="en-GB" sz="1400" b="0" i="0" u="none" strike="noStrike" dirty="0">
                          <a:solidFill>
                            <a:schemeClr val="bg1"/>
                          </a:solidFill>
                          <a:effectLst/>
                          <a:latin typeface="Calibri" panose="020F0502020204030204" pitchFamily="34" charset="0"/>
                        </a:rPr>
                        <a:t>WAM</a:t>
                      </a:r>
                    </a:p>
                  </a:txBody>
                  <a:tcPr marL="9525" marR="9525" marT="9525" marB="0" anchor="b"/>
                </a:tc>
                <a:tc>
                  <a:txBody>
                    <a:bodyPr/>
                    <a:lstStyle/>
                    <a:p>
                      <a:pPr algn="l" fontAlgn="b"/>
                      <a:r>
                        <a:rPr lang="en-GB" sz="1400" b="0" i="0" u="none" strike="noStrike" dirty="0">
                          <a:solidFill>
                            <a:schemeClr val="bg1"/>
                          </a:solidFill>
                          <a:effectLst/>
                          <a:latin typeface="Calibri" panose="020F0502020204030204" pitchFamily="34" charset="0"/>
                        </a:rPr>
                        <a:t>Cell Cycle</a:t>
                      </a:r>
                    </a:p>
                  </a:txBody>
                  <a:tcPr marL="9525" marR="9525" marT="9525" marB="0" anchor="b"/>
                </a:tc>
                <a:tc>
                  <a:txBody>
                    <a:bodyPr/>
                    <a:lstStyle/>
                    <a:p>
                      <a:pPr algn="l" fontAlgn="b"/>
                      <a:r>
                        <a:rPr lang="en-GB" sz="1400" b="0" i="0" u="none" strike="noStrike" dirty="0">
                          <a:solidFill>
                            <a:schemeClr val="bg1"/>
                          </a:solidFill>
                          <a:effectLst/>
                          <a:latin typeface="Calibri" panose="020F0502020204030204" pitchFamily="34" charset="0"/>
                        </a:rPr>
                        <a:t>DAM</a:t>
                      </a:r>
                    </a:p>
                  </a:txBody>
                  <a:tcPr marL="9525" marR="9525" marT="9525" marB="0" anchor="b"/>
                </a:tc>
                <a:tc>
                  <a:txBody>
                    <a:bodyPr/>
                    <a:lstStyle/>
                    <a:p>
                      <a:pPr algn="l" fontAlgn="b"/>
                      <a:r>
                        <a:rPr lang="en-GB" sz="1400" b="0" i="0" u="none" strike="noStrike" dirty="0">
                          <a:solidFill>
                            <a:schemeClr val="bg1"/>
                          </a:solidFill>
                          <a:effectLst/>
                          <a:latin typeface="Calibri" panose="020F0502020204030204" pitchFamily="34" charset="0"/>
                        </a:rPr>
                        <a:t>IRM</a:t>
                      </a:r>
                    </a:p>
                  </a:txBody>
                  <a:tcPr marL="9525" marR="9525" marT="9525" marB="0" anchor="b"/>
                </a:tc>
                <a:tc>
                  <a:txBody>
                    <a:bodyPr/>
                    <a:lstStyle/>
                    <a:p>
                      <a:pPr algn="l" fontAlgn="b"/>
                      <a:r>
                        <a:rPr lang="en-GB" sz="1400" b="0" i="0" u="none" strike="noStrike" dirty="0">
                          <a:solidFill>
                            <a:schemeClr val="bg1"/>
                          </a:solidFill>
                          <a:effectLst/>
                          <a:latin typeface="Calibri" panose="020F0502020204030204" pitchFamily="34" charset="0"/>
                        </a:rPr>
                        <a:t>ATM</a:t>
                      </a:r>
                    </a:p>
                  </a:txBody>
                  <a:tcPr marL="9525" marR="9525" marT="9525" marB="0" anchor="b"/>
                </a:tc>
                <a:tc>
                  <a:txBody>
                    <a:bodyPr/>
                    <a:lstStyle/>
                    <a:p>
                      <a:pPr algn="l" fontAlgn="b"/>
                      <a:r>
                        <a:rPr lang="en-GB" sz="1400" b="0" i="0" u="none" strike="noStrike" dirty="0">
                          <a:solidFill>
                            <a:schemeClr val="bg1"/>
                          </a:solidFill>
                          <a:effectLst/>
                          <a:latin typeface="Calibri" panose="020F0502020204030204" pitchFamily="34" charset="0"/>
                        </a:rPr>
                        <a:t>CAM</a:t>
                      </a:r>
                    </a:p>
                  </a:txBody>
                  <a:tcPr marL="9525" marR="9525" marT="9525" marB="0" anchor="b"/>
                </a:tc>
                <a:tc>
                  <a:txBody>
                    <a:bodyPr/>
                    <a:lstStyle/>
                    <a:p>
                      <a:pPr algn="l" fontAlgn="b"/>
                      <a:r>
                        <a:rPr lang="en-GB" sz="1400" b="0" i="0" u="none" strike="noStrike" dirty="0">
                          <a:solidFill>
                            <a:schemeClr val="bg1"/>
                          </a:solidFill>
                          <a:effectLst/>
                          <a:latin typeface="Calibri" panose="020F0502020204030204" pitchFamily="34" charset="0"/>
                        </a:rPr>
                        <a:t>IFM</a:t>
                      </a:r>
                    </a:p>
                  </a:txBody>
                  <a:tcPr marL="9525" marR="9525" marT="9525" marB="0" anchor="b"/>
                </a:tc>
                <a:tc>
                  <a:txBody>
                    <a:bodyPr/>
                    <a:lstStyle/>
                    <a:p>
                      <a:pPr algn="l" fontAlgn="b"/>
                      <a:r>
                        <a:rPr lang="en-GB" sz="1400" b="0" i="0" u="none" strike="noStrike" dirty="0">
                          <a:solidFill>
                            <a:schemeClr val="bg1"/>
                          </a:solidFill>
                          <a:effectLst/>
                          <a:latin typeface="Calibri" panose="020F0502020204030204" pitchFamily="34" charset="0"/>
                        </a:rPr>
                        <a:t>PGM</a:t>
                      </a:r>
                    </a:p>
                  </a:txBody>
                  <a:tcPr marL="9525" marR="9525" marT="9525" marB="0" anchor="b"/>
                </a:tc>
                <a:tc>
                  <a:txBody>
                    <a:bodyPr/>
                    <a:lstStyle/>
                    <a:p>
                      <a:pPr algn="l" fontAlgn="b"/>
                      <a:r>
                        <a:rPr lang="en-GB" sz="1400" b="0" i="0" u="none" strike="noStrike" dirty="0">
                          <a:solidFill>
                            <a:schemeClr val="bg1"/>
                          </a:solidFill>
                          <a:effectLst/>
                          <a:latin typeface="Calibri" panose="020F0502020204030204" pitchFamily="34" charset="0"/>
                        </a:rPr>
                        <a:t>HSM</a:t>
                      </a:r>
                    </a:p>
                  </a:txBody>
                  <a:tcPr marL="9525" marR="9525" marT="9525" marB="0" anchor="b"/>
                </a:tc>
                <a:extLst>
                  <a:ext uri="{0D108BD9-81ED-4DB2-BD59-A6C34878D82A}">
                    <a16:rowId xmlns:a16="http://schemas.microsoft.com/office/drawing/2014/main" val="4219397424"/>
                  </a:ext>
                </a:extLst>
              </a:tr>
              <a:tr h="274482">
                <a:tc>
                  <a:txBody>
                    <a:bodyPr/>
                    <a:lstStyle/>
                    <a:p>
                      <a:r>
                        <a:rPr lang="en-CH" sz="1400" dirty="0"/>
                        <a:t>Old</a:t>
                      </a:r>
                    </a:p>
                  </a:txBody>
                  <a:tcPr/>
                </a:tc>
                <a:tc>
                  <a:txBody>
                    <a:bodyPr/>
                    <a:lstStyle/>
                    <a:p>
                      <a:r>
                        <a:rPr lang="en-CH" sz="1400" dirty="0"/>
                        <a:t>15</a:t>
                      </a:r>
                    </a:p>
                  </a:txBody>
                  <a:tcPr/>
                </a:tc>
                <a:tc>
                  <a:txBody>
                    <a:bodyPr/>
                    <a:lstStyle/>
                    <a:p>
                      <a:r>
                        <a:rPr lang="en-CH" sz="1400" dirty="0"/>
                        <a:t>7</a:t>
                      </a:r>
                    </a:p>
                  </a:txBody>
                  <a:tcPr/>
                </a:tc>
                <a:tc>
                  <a:txBody>
                    <a:bodyPr/>
                    <a:lstStyle/>
                    <a:p>
                      <a:r>
                        <a:rPr lang="en-CH" sz="1400" dirty="0"/>
                        <a:t>29</a:t>
                      </a:r>
                    </a:p>
                  </a:txBody>
                  <a:tcPr/>
                </a:tc>
                <a:tc>
                  <a:txBody>
                    <a:bodyPr/>
                    <a:lstStyle/>
                    <a:p>
                      <a:r>
                        <a:rPr lang="en-CH" sz="1400" dirty="0"/>
                        <a:t>113</a:t>
                      </a:r>
                    </a:p>
                  </a:txBody>
                  <a:tcPr/>
                </a:tc>
                <a:tc>
                  <a:txBody>
                    <a:bodyPr/>
                    <a:lstStyle/>
                    <a:p>
                      <a:r>
                        <a:rPr lang="en-CH" sz="1400" dirty="0"/>
                        <a:t>69</a:t>
                      </a:r>
                    </a:p>
                  </a:txBody>
                  <a:tcPr/>
                </a:tc>
                <a:tc>
                  <a:txBody>
                    <a:bodyPr/>
                    <a:lstStyle/>
                    <a:p>
                      <a:r>
                        <a:rPr lang="en-CH" sz="1400" dirty="0"/>
                        <a:t>2</a:t>
                      </a:r>
                    </a:p>
                  </a:txBody>
                  <a:tcPr/>
                </a:tc>
                <a:tc>
                  <a:txBody>
                    <a:bodyPr/>
                    <a:lstStyle/>
                    <a:p>
                      <a:r>
                        <a:rPr lang="en-CH" sz="1400" dirty="0"/>
                        <a:t>6</a:t>
                      </a:r>
                    </a:p>
                  </a:txBody>
                  <a:tcPr/>
                </a:tc>
                <a:tc>
                  <a:txBody>
                    <a:bodyPr/>
                    <a:lstStyle/>
                    <a:p>
                      <a:r>
                        <a:rPr lang="en-CH" sz="1400" dirty="0"/>
                        <a:t>2</a:t>
                      </a:r>
                    </a:p>
                  </a:txBody>
                  <a:tcPr/>
                </a:tc>
                <a:tc>
                  <a:txBody>
                    <a:bodyPr/>
                    <a:lstStyle/>
                    <a:p>
                      <a:r>
                        <a:rPr lang="en-CH" sz="1400" dirty="0"/>
                        <a:t>5</a:t>
                      </a:r>
                    </a:p>
                  </a:txBody>
                  <a:tcPr/>
                </a:tc>
                <a:extLst>
                  <a:ext uri="{0D108BD9-81ED-4DB2-BD59-A6C34878D82A}">
                    <a16:rowId xmlns:a16="http://schemas.microsoft.com/office/drawing/2014/main" val="2923730657"/>
                  </a:ext>
                </a:extLst>
              </a:tr>
              <a:tr h="274482">
                <a:tc>
                  <a:txBody>
                    <a:bodyPr/>
                    <a:lstStyle/>
                    <a:p>
                      <a:r>
                        <a:rPr lang="en-CH" sz="1400" dirty="0"/>
                        <a:t>New</a:t>
                      </a:r>
                    </a:p>
                  </a:txBody>
                  <a:tcPr/>
                </a:tc>
                <a:tc>
                  <a:txBody>
                    <a:bodyPr/>
                    <a:lstStyle/>
                    <a:p>
                      <a:r>
                        <a:rPr lang="en-CH" sz="1400" dirty="0"/>
                        <a:t>21</a:t>
                      </a:r>
                    </a:p>
                  </a:txBody>
                  <a:tcPr/>
                </a:tc>
                <a:tc>
                  <a:txBody>
                    <a:bodyPr/>
                    <a:lstStyle/>
                    <a:p>
                      <a:r>
                        <a:rPr lang="en-CH" sz="1400" dirty="0"/>
                        <a:t>7</a:t>
                      </a:r>
                    </a:p>
                  </a:txBody>
                  <a:tcPr/>
                </a:tc>
                <a:tc>
                  <a:txBody>
                    <a:bodyPr/>
                    <a:lstStyle/>
                    <a:p>
                      <a:r>
                        <a:rPr lang="en-CH" sz="1400" dirty="0"/>
                        <a:t>21</a:t>
                      </a:r>
                    </a:p>
                  </a:txBody>
                  <a:tcPr/>
                </a:tc>
                <a:tc>
                  <a:txBody>
                    <a:bodyPr/>
                    <a:lstStyle/>
                    <a:p>
                      <a:r>
                        <a:rPr lang="en-CH" sz="1400" dirty="0"/>
                        <a:t>0</a:t>
                      </a:r>
                    </a:p>
                  </a:txBody>
                  <a:tcPr/>
                </a:tc>
                <a:tc>
                  <a:txBody>
                    <a:bodyPr/>
                    <a:lstStyle/>
                    <a:p>
                      <a:r>
                        <a:rPr lang="en-CH" sz="1400" dirty="0"/>
                        <a:t>0</a:t>
                      </a:r>
                    </a:p>
                  </a:txBody>
                  <a:tcPr/>
                </a:tc>
                <a:tc>
                  <a:txBody>
                    <a:bodyPr/>
                    <a:lstStyle/>
                    <a:p>
                      <a:r>
                        <a:rPr lang="en-CH" sz="1400" dirty="0"/>
                        <a:t>13</a:t>
                      </a:r>
                    </a:p>
                  </a:txBody>
                  <a:tcPr/>
                </a:tc>
                <a:tc>
                  <a:txBody>
                    <a:bodyPr/>
                    <a:lstStyle/>
                    <a:p>
                      <a:r>
                        <a:rPr lang="en-CH" sz="1400" dirty="0"/>
                        <a:t>40</a:t>
                      </a:r>
                    </a:p>
                  </a:txBody>
                  <a:tcPr/>
                </a:tc>
                <a:tc>
                  <a:txBody>
                    <a:bodyPr/>
                    <a:lstStyle/>
                    <a:p>
                      <a:r>
                        <a:rPr lang="en-CH" sz="1400" dirty="0"/>
                        <a:t>2</a:t>
                      </a:r>
                    </a:p>
                  </a:txBody>
                  <a:tcPr/>
                </a:tc>
                <a:tc>
                  <a:txBody>
                    <a:bodyPr/>
                    <a:lstStyle/>
                    <a:p>
                      <a:r>
                        <a:rPr lang="en-CH" sz="1400" dirty="0"/>
                        <a:t>30</a:t>
                      </a:r>
                    </a:p>
                  </a:txBody>
                  <a:tcPr/>
                </a:tc>
                <a:extLst>
                  <a:ext uri="{0D108BD9-81ED-4DB2-BD59-A6C34878D82A}">
                    <a16:rowId xmlns:a16="http://schemas.microsoft.com/office/drawing/2014/main" val="2532231247"/>
                  </a:ext>
                </a:extLst>
              </a:tr>
            </a:tbl>
          </a:graphicData>
        </a:graphic>
      </p:graphicFrame>
      <p:pic>
        <p:nvPicPr>
          <p:cNvPr id="14" name="Picture 13" descr="Table&#10;&#10;Description automatically generated">
            <a:extLst>
              <a:ext uri="{FF2B5EF4-FFF2-40B4-BE49-F238E27FC236}">
                <a16:creationId xmlns:a16="http://schemas.microsoft.com/office/drawing/2014/main" id="{89955AE2-0295-0343-9C80-391236310F89}"/>
              </a:ext>
            </a:extLst>
          </p:cNvPr>
          <p:cNvPicPr>
            <a:picLocks noChangeAspect="1"/>
          </p:cNvPicPr>
          <p:nvPr/>
        </p:nvPicPr>
        <p:blipFill>
          <a:blip r:embed="rId4"/>
          <a:stretch>
            <a:fillRect/>
          </a:stretch>
        </p:blipFill>
        <p:spPr>
          <a:xfrm>
            <a:off x="9928290" y="311185"/>
            <a:ext cx="2263710" cy="1781163"/>
          </a:xfrm>
          <a:prstGeom prst="rect">
            <a:avLst/>
          </a:prstGeom>
        </p:spPr>
      </p:pic>
    </p:spTree>
    <p:extLst>
      <p:ext uri="{BB962C8B-B14F-4D97-AF65-F5344CB8AC3E}">
        <p14:creationId xmlns:p14="http://schemas.microsoft.com/office/powerpoint/2010/main" val="2757951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a:latin typeface="Helvetica" pitchFamily="2" charset="0"/>
              </a:rPr>
              <a:t>Deliverable: Automatic Annotation</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a:latin typeface="Helvetica" pitchFamily="2" charset="0"/>
            </a:endParaRPr>
          </a:p>
          <a:p>
            <a:pPr>
              <a:lnSpc>
                <a:spcPct val="114000"/>
              </a:lnSpc>
            </a:pPr>
            <a:endParaRPr lang="en-US" sz="2000">
              <a:latin typeface="Helvetica" pitchFamily="2" charset="0"/>
            </a:endParaRPr>
          </a:p>
          <a:p>
            <a:pPr>
              <a:lnSpc>
                <a:spcPct val="114000"/>
              </a:lnSpc>
            </a:pPr>
            <a:endParaRPr lang="en-US" sz="2000">
              <a:latin typeface="Helvetica" pitchFamily="2" charset="0"/>
            </a:endParaRPr>
          </a:p>
          <a:p>
            <a:pPr marL="0" indent="0">
              <a:lnSpc>
                <a:spcPct val="114000"/>
              </a:lnSpc>
              <a:buNone/>
            </a:pPr>
            <a:endParaRPr lang="en-US" sz="2000" dirty="0">
              <a:latin typeface="Helvetica" pitchFamily="2" charset="0"/>
            </a:endParaRPr>
          </a:p>
        </p:txBody>
      </p:sp>
      <p:pic>
        <p:nvPicPr>
          <p:cNvPr id="6" name="Picture 5">
            <a:extLst>
              <a:ext uri="{FF2B5EF4-FFF2-40B4-BE49-F238E27FC236}">
                <a16:creationId xmlns:a16="http://schemas.microsoft.com/office/drawing/2014/main" id="{D7016A7A-9EF5-C04F-A415-63AFFA7F0208}"/>
              </a:ext>
            </a:extLst>
          </p:cNvPr>
          <p:cNvPicPr>
            <a:picLocks noChangeAspect="1"/>
          </p:cNvPicPr>
          <p:nvPr/>
        </p:nvPicPr>
        <p:blipFill>
          <a:blip r:embed="rId2"/>
          <a:srcRect/>
          <a:stretch/>
        </p:blipFill>
        <p:spPr>
          <a:xfrm>
            <a:off x="673100" y="5053236"/>
            <a:ext cx="10337800" cy="1751546"/>
          </a:xfrm>
          <a:prstGeom prst="rect">
            <a:avLst/>
          </a:prstGeom>
        </p:spPr>
      </p:pic>
      <p:pic>
        <p:nvPicPr>
          <p:cNvPr id="11" name="Picture 10">
            <a:extLst>
              <a:ext uri="{FF2B5EF4-FFF2-40B4-BE49-F238E27FC236}">
                <a16:creationId xmlns:a16="http://schemas.microsoft.com/office/drawing/2014/main" id="{5A3BF7E7-5BBF-DF40-943E-C08A8C65738E}"/>
              </a:ext>
            </a:extLst>
          </p:cNvPr>
          <p:cNvPicPr>
            <a:picLocks noChangeAspect="1"/>
          </p:cNvPicPr>
          <p:nvPr/>
        </p:nvPicPr>
        <p:blipFill>
          <a:blip r:embed="rId3"/>
          <a:srcRect/>
          <a:stretch/>
        </p:blipFill>
        <p:spPr>
          <a:xfrm>
            <a:off x="5629865" y="1378624"/>
            <a:ext cx="5604984" cy="3756789"/>
          </a:xfrm>
          <a:prstGeom prst="rect">
            <a:avLst/>
          </a:prstGeom>
        </p:spPr>
      </p:pic>
      <p:pic>
        <p:nvPicPr>
          <p:cNvPr id="17" name="Picture 16">
            <a:extLst>
              <a:ext uri="{FF2B5EF4-FFF2-40B4-BE49-F238E27FC236}">
                <a16:creationId xmlns:a16="http://schemas.microsoft.com/office/drawing/2014/main" id="{E39ECBF9-3C35-A64A-A6A7-BB0FA5D6108B}"/>
              </a:ext>
            </a:extLst>
          </p:cNvPr>
          <p:cNvPicPr>
            <a:picLocks noChangeAspect="1"/>
          </p:cNvPicPr>
          <p:nvPr/>
        </p:nvPicPr>
        <p:blipFill>
          <a:blip r:embed="rId4"/>
          <a:stretch>
            <a:fillRect/>
          </a:stretch>
        </p:blipFill>
        <p:spPr>
          <a:xfrm>
            <a:off x="862048" y="1345640"/>
            <a:ext cx="4791666" cy="3789773"/>
          </a:xfrm>
          <a:prstGeom prst="rect">
            <a:avLst/>
          </a:prstGeom>
        </p:spPr>
      </p:pic>
    </p:spTree>
    <p:extLst>
      <p:ext uri="{BB962C8B-B14F-4D97-AF65-F5344CB8AC3E}">
        <p14:creationId xmlns:p14="http://schemas.microsoft.com/office/powerpoint/2010/main" val="4131685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7934</TotalTime>
  <Words>485</Words>
  <Application>Microsoft Macintosh PowerPoint</Application>
  <PresentationFormat>Widescreen</PresentationFormat>
  <Paragraphs>149</Paragraphs>
  <Slides>24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vt:lpstr>
      <vt:lpstr>Helvetica</vt:lpstr>
      <vt:lpstr>Office Theme</vt:lpstr>
      <vt:lpstr>Microglial scRNA Cluster Annotation</vt:lpstr>
      <vt:lpstr>Outline</vt:lpstr>
      <vt:lpstr>Project Overview</vt:lpstr>
      <vt:lpstr>Pipeline and Methods</vt:lpstr>
      <vt:lpstr>Deliverable: Pre-Processing</vt:lpstr>
      <vt:lpstr>Deliverable: Cluster</vt:lpstr>
      <vt:lpstr>Deliverable: Cluster</vt:lpstr>
      <vt:lpstr>Deliverable: Marker Heatmap</vt:lpstr>
      <vt:lpstr>Deliverable: Automatic Annotation</vt:lpstr>
      <vt:lpstr>Deliverable: Automatic Annotation</vt:lpstr>
      <vt:lpstr>Deliverable: Automatic Annotation</vt:lpstr>
      <vt:lpstr>Deliverable: Manual adjustment (with Bilge)</vt:lpstr>
      <vt:lpstr>Deliverable: Annotation</vt:lpstr>
      <vt:lpstr>Deliverable: Heatmap </vt:lpstr>
      <vt:lpstr>Deliverable: Composition </vt:lpstr>
      <vt:lpstr>Deliverable: Selected gene heatmap</vt:lpstr>
      <vt:lpstr>Deliverable: Violin Plot (Cell type)</vt:lpstr>
      <vt:lpstr>Deliverable: Ridge Plot (Cell type)</vt:lpstr>
      <vt:lpstr>Deliverable: Violin Plot (Dataset)</vt:lpstr>
      <vt:lpstr>Deliverable: Ridge Plot (Dataset)</vt:lpstr>
      <vt:lpstr>Deliverable: Top gene expression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molecular cell state landscape during human CNS development </dc:title>
  <dc:creator>Sun  Jieran</dc:creator>
  <cp:lastModifiedBy>Sun  Jieran</cp:lastModifiedBy>
  <cp:revision>28</cp:revision>
  <dcterms:created xsi:type="dcterms:W3CDTF">2022-04-27T09:35:09Z</dcterms:created>
  <dcterms:modified xsi:type="dcterms:W3CDTF">2024-01-03T14:44:42Z</dcterms:modified>
</cp:coreProperties>
</file>